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5" r:id="rId1"/>
    <p:sldMasterId id="2147483663" r:id="rId2"/>
    <p:sldMasterId id="2147483667" r:id="rId3"/>
    <p:sldMasterId id="2147483677" r:id="rId4"/>
    <p:sldMasterId id="2147483679" r:id="rId5"/>
    <p:sldMasterId id="2147483693" r:id="rId6"/>
    <p:sldMasterId id="2147483707" r:id="rId7"/>
    <p:sldMasterId id="2147483727" r:id="rId8"/>
  </p:sldMasterIdLst>
  <p:notesMasterIdLst>
    <p:notesMasterId r:id="rId35"/>
  </p:notesMasterIdLst>
  <p:handoutMasterIdLst>
    <p:handoutMasterId r:id="rId36"/>
  </p:handoutMasterIdLst>
  <p:sldIdLst>
    <p:sldId id="385" r:id="rId9"/>
    <p:sldId id="424" r:id="rId10"/>
    <p:sldId id="457" r:id="rId11"/>
    <p:sldId id="464" r:id="rId12"/>
    <p:sldId id="451" r:id="rId13"/>
    <p:sldId id="475" r:id="rId14"/>
    <p:sldId id="466" r:id="rId15"/>
    <p:sldId id="439" r:id="rId16"/>
    <p:sldId id="440" r:id="rId17"/>
    <p:sldId id="459" r:id="rId18"/>
    <p:sldId id="460" r:id="rId19"/>
    <p:sldId id="468" r:id="rId20"/>
    <p:sldId id="474" r:id="rId21"/>
    <p:sldId id="469" r:id="rId22"/>
    <p:sldId id="461" r:id="rId23"/>
    <p:sldId id="470" r:id="rId24"/>
    <p:sldId id="476" r:id="rId25"/>
    <p:sldId id="462" r:id="rId26"/>
    <p:sldId id="472" r:id="rId27"/>
    <p:sldId id="433" r:id="rId28"/>
    <p:sldId id="434" r:id="rId29"/>
    <p:sldId id="435" r:id="rId30"/>
    <p:sldId id="473" r:id="rId31"/>
    <p:sldId id="444" r:id="rId32"/>
    <p:sldId id="445" r:id="rId33"/>
    <p:sldId id="453" r:id="rId34"/>
  </p:sldIdLst>
  <p:sldSz cx="9906000" cy="6858000" type="A4"/>
  <p:notesSz cx="6797675" cy="9926638"/>
  <p:embeddedFontLst>
    <p:embeddedFont>
      <p:font typeface="Rix모던고딕 M" panose="02020603020101020101" pitchFamily="18" charset="-127"/>
      <p:regular r:id="rId37"/>
    </p:embeddedFont>
    <p:embeddedFont>
      <p:font typeface="나눔고딕 ExtraBold" panose="020D0904000000000000" pitchFamily="50" charset="-127"/>
      <p:bold r:id="rId38"/>
    </p:embeddedFont>
    <p:embeddedFont>
      <p:font typeface="나눔고딕" panose="020D0604000000000000" pitchFamily="50" charset="-127"/>
      <p:regular r:id="rId39"/>
      <p:bold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산돌고딕B" panose="02030504000101010101" pitchFamily="18" charset="-127"/>
      <p:regular r:id="rId43"/>
    </p:embeddedFont>
    <p:embeddedFont>
      <p:font typeface="산돌고딕 L" panose="02030504000101010101" pitchFamily="18" charset="-127"/>
      <p:regular r:id="rId44"/>
    </p:embeddedFont>
    <p:embeddedFont>
      <p:font typeface="10X10" panose="020D0604000000000000" pitchFamily="50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나눔고딕 Bold" panose="020D0804000000000000" pitchFamily="50" charset="-127"/>
      <p:bold r:id="rId52"/>
    </p:embeddedFont>
    <p:embeddedFont>
      <p:font typeface="Rix고딕 B" panose="02020603020101020101" pitchFamily="18" charset="-127"/>
      <p:regular r:id="rId53"/>
    </p:embeddedFont>
    <p:embeddedFont>
      <p:font typeface="Rix모던고딕 B" panose="02020603020101020101" pitchFamily="18" charset="-127"/>
      <p:regular r:id="rId5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17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34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51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683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5854" algn="l" defTabSz="914342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024" algn="l" defTabSz="914342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196" algn="l" defTabSz="914342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366" algn="l" defTabSz="914342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  <p15:guide id="8" pos="171" userDrawn="1">
          <p15:clr>
            <a:srgbClr val="A4A3A4"/>
          </p15:clr>
        </p15:guide>
        <p15:guide id="9" pos="6019" userDrawn="1">
          <p15:clr>
            <a:srgbClr val="A4A3A4"/>
          </p15:clr>
        </p15:guide>
        <p15:guide id="11" pos="6068" userDrawn="1">
          <p15:clr>
            <a:srgbClr val="A4A3A4"/>
          </p15:clr>
        </p15:guide>
        <p15:guide id="13" pos="1818" userDrawn="1">
          <p15:clr>
            <a:srgbClr val="A4A3A4"/>
          </p15:clr>
        </p15:guide>
        <p15:guide id="14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B1FC"/>
    <a:srgbClr val="7CE1F1"/>
    <a:srgbClr val="F2F2F2"/>
    <a:srgbClr val="FFFFFF"/>
    <a:srgbClr val="003366"/>
    <a:srgbClr val="A3D8FF"/>
    <a:srgbClr val="039BE7"/>
    <a:srgbClr val="AE1255"/>
    <a:srgbClr val="E2D6FA"/>
    <a:srgbClr val="A71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87" autoAdjust="0"/>
    <p:restoredTop sz="96429" autoAdjust="0"/>
  </p:normalViewPr>
  <p:slideViewPr>
    <p:cSldViewPr snapToObjects="1">
      <p:cViewPr varScale="1">
        <p:scale>
          <a:sx n="106" d="100"/>
          <a:sy n="106" d="100"/>
        </p:scale>
        <p:origin x="78" y="306"/>
      </p:cViewPr>
      <p:guideLst>
        <p:guide orient="horz" pos="709"/>
        <p:guide orient="horz" pos="210"/>
        <p:guide orient="horz" pos="3884"/>
        <p:guide pos="171"/>
        <p:guide pos="6019"/>
        <p:guide pos="6068"/>
        <p:guide pos="1818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708"/>
    </p:cViewPr>
  </p:sorterViewPr>
  <p:notesViewPr>
    <p:cSldViewPr snapToObjects="1" showGuides="1">
      <p:cViewPr varScale="1">
        <p:scale>
          <a:sx n="90" d="100"/>
          <a:sy n="90" d="100"/>
        </p:scale>
        <p:origin x="-3804" y="-102"/>
      </p:cViewPr>
      <p:guideLst>
        <p:guide orient="horz" pos="312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3.fntdata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5.fntdata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980" cy="496253"/>
          </a:xfrm>
          <a:prstGeom prst="rect">
            <a:avLst/>
          </a:prstGeom>
        </p:spPr>
        <p:txBody>
          <a:bodyPr vert="horz" lIns="92008" tIns="46004" rIns="92008" bIns="4600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095" y="0"/>
            <a:ext cx="2945980" cy="496253"/>
          </a:xfrm>
          <a:prstGeom prst="rect">
            <a:avLst/>
          </a:prstGeom>
        </p:spPr>
        <p:txBody>
          <a:bodyPr vert="horz" lIns="92008" tIns="46004" rIns="92008" bIns="46004" rtlCol="0"/>
          <a:lstStyle>
            <a:lvl1pPr algn="r">
              <a:defRPr sz="1200"/>
            </a:lvl1pPr>
          </a:lstStyle>
          <a:p>
            <a:fld id="{A933FD42-83D9-444F-8A3C-1B6CA776EAD7}" type="datetimeFigureOut">
              <a:rPr lang="ko-KR" altLang="en-US" smtClean="0"/>
              <a:pPr/>
              <a:t>2017-09-15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790"/>
            <a:ext cx="2945980" cy="496252"/>
          </a:xfrm>
          <a:prstGeom prst="rect">
            <a:avLst/>
          </a:prstGeom>
        </p:spPr>
        <p:txBody>
          <a:bodyPr vert="horz" lIns="92008" tIns="46004" rIns="92008" bIns="4600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095" y="9428790"/>
            <a:ext cx="2945980" cy="496252"/>
          </a:xfrm>
          <a:prstGeom prst="rect">
            <a:avLst/>
          </a:prstGeom>
        </p:spPr>
        <p:txBody>
          <a:bodyPr vert="horz" lIns="92008" tIns="46004" rIns="92008" bIns="46004" rtlCol="0" anchor="b"/>
          <a:lstStyle>
            <a:lvl1pPr algn="r">
              <a:defRPr sz="1200"/>
            </a:lvl1pPr>
          </a:lstStyle>
          <a:p>
            <a:fld id="{9D791FA3-E0C3-4854-9793-C8CF8D2C1E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620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980" cy="496253"/>
          </a:xfrm>
          <a:prstGeom prst="rect">
            <a:avLst/>
          </a:prstGeom>
        </p:spPr>
        <p:txBody>
          <a:bodyPr vert="horz" lIns="92008" tIns="46004" rIns="92008" bIns="460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095" y="0"/>
            <a:ext cx="2945980" cy="496253"/>
          </a:xfrm>
          <a:prstGeom prst="rect">
            <a:avLst/>
          </a:prstGeom>
        </p:spPr>
        <p:txBody>
          <a:bodyPr vert="horz" lIns="92008" tIns="46004" rIns="92008" bIns="460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4E7CB1A-65E3-4060-9AA3-E30FC67E46DB}" type="datetimeFigureOut">
              <a:rPr lang="ko-KR" altLang="en-US"/>
              <a:pPr>
                <a:defRPr/>
              </a:pPr>
              <a:t>2017-09-15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008" tIns="46004" rIns="92008" bIns="4600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90" y="4715193"/>
            <a:ext cx="5437500" cy="4466269"/>
          </a:xfrm>
          <a:prstGeom prst="rect">
            <a:avLst/>
          </a:prstGeom>
        </p:spPr>
        <p:txBody>
          <a:bodyPr vert="horz" lIns="92008" tIns="46004" rIns="92008" bIns="46004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790"/>
            <a:ext cx="2945980" cy="496252"/>
          </a:xfrm>
          <a:prstGeom prst="rect">
            <a:avLst/>
          </a:prstGeom>
        </p:spPr>
        <p:txBody>
          <a:bodyPr vert="horz" lIns="92008" tIns="46004" rIns="92008" bIns="460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095" y="9428790"/>
            <a:ext cx="2945980" cy="496252"/>
          </a:xfrm>
          <a:prstGeom prst="rect">
            <a:avLst/>
          </a:prstGeom>
        </p:spPr>
        <p:txBody>
          <a:bodyPr vert="horz" lIns="92008" tIns="46004" rIns="92008" bIns="460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BCEE9B5-9477-4B75-A6DF-007D8D18461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4684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2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3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4" algn="l" defTabSz="91434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6" algn="l" defTabSz="91434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2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1200" y="744538"/>
            <a:ext cx="5375275" cy="37226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5848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123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Ⅰ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2" name="직사각형 11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211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87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09321"/>
            <a:ext cx="1225716" cy="566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16517"/>
            <a:ext cx="1651895" cy="35256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79698" y="1971156"/>
            <a:ext cx="8108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ko-KR" sz="4000" spc="-9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NettMicro</a:t>
            </a:r>
            <a:r>
              <a:rPr lang="en-US" altLang="ko-KR" sz="4000" spc="-9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Server </a:t>
            </a:r>
            <a:r>
              <a:rPr lang="ko-KR" altLang="en-US" sz="4000" spc="-9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</a:t>
            </a:r>
            <a:r>
              <a:rPr lang="ko-KR" altLang="en-US" sz="4000" spc="-9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소개자료</a:t>
            </a:r>
            <a:endParaRPr lang="en-US" altLang="ko-KR" sz="4000" spc="-9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617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09321"/>
            <a:ext cx="1225716" cy="566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16517"/>
            <a:ext cx="1651895" cy="35256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0" y="1678769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ko-KR" sz="3200" spc="-9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NettMicro</a:t>
            </a:r>
            <a:r>
              <a:rPr lang="en-US" altLang="ko-KR" sz="3200" spc="-9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 Server </a:t>
            </a:r>
            <a:r>
              <a:rPr lang="ko-KR" altLang="en-US" sz="3200" spc="-9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제품 </a:t>
            </a:r>
            <a:r>
              <a:rPr lang="ko-KR" altLang="en-US" sz="3200" spc="-9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고도 M" panose="02000503000000020004" pitchFamily="2" charset="-127"/>
                <a:ea typeface="고도 M" panose="02000503000000020004" pitchFamily="2" charset="-127"/>
              </a:rPr>
              <a:t>소개자료</a:t>
            </a:r>
            <a:endParaRPr lang="en-US" altLang="ko-KR" sz="3200" spc="-9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고도 M" panose="02000503000000020004" pitchFamily="2" charset="-127"/>
              <a:ea typeface="고도 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6114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85521"/>
            <a:ext cx="1225716" cy="5669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30" y="1412777"/>
            <a:ext cx="9906859" cy="720079"/>
          </a:xfrm>
          <a:prstGeom prst="rect">
            <a:avLst/>
          </a:prstGeom>
        </p:spPr>
      </p:pic>
      <p:grpSp>
        <p:nvGrpSpPr>
          <p:cNvPr id="14" name="그룹 13"/>
          <p:cNvGrpSpPr/>
          <p:nvPr userDrawn="1"/>
        </p:nvGrpSpPr>
        <p:grpSpPr>
          <a:xfrm>
            <a:off x="6123130" y="6563444"/>
            <a:ext cx="4056451" cy="261610"/>
            <a:chOff x="4788024" y="5834300"/>
            <a:chExt cx="3744416" cy="261610"/>
          </a:xfrm>
        </p:grpSpPr>
        <p:sp>
          <p:nvSpPr>
            <p:cNvPr id="15" name="직사각형 14"/>
            <p:cNvSpPr/>
            <p:nvPr/>
          </p:nvSpPr>
          <p:spPr>
            <a:xfrm>
              <a:off x="4788024" y="5834300"/>
              <a:ext cx="37444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국산 </a:t>
              </a:r>
              <a:r>
                <a:rPr lang="en-US" altLang="ko-KR" sz="1100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x86 </a:t>
              </a:r>
              <a:r>
                <a:rPr lang="ko-KR" altLang="en-US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서버</a:t>
              </a:r>
              <a:r>
                <a:rPr lang="ko-KR" altLang="ko-KR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중기간</a:t>
              </a:r>
              <a:r>
                <a:rPr lang="en-US" altLang="ko-KR" sz="1100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</a:t>
              </a:r>
              <a:r>
                <a:rPr lang="ko-KR" altLang="ko-KR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경쟁제품 </a:t>
              </a:r>
              <a:r>
                <a:rPr lang="ko-KR" altLang="en-US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선도 </a:t>
              </a:r>
              <a:r>
                <a:rPr lang="ko-KR" altLang="en-US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기업</a:t>
              </a:r>
              <a:endParaRPr lang="ko-KR" altLang="ko-KR" sz="110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Bold" panose="020D0804000000000000" pitchFamily="50" charset="-127"/>
                <a:ea typeface="나눔고딕 Bold" panose="020D0804000000000000" pitchFamily="50" charset="-127"/>
                <a:cs typeface="굴림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38" b="37601"/>
            <a:stretch/>
          </p:blipFill>
          <p:spPr>
            <a:xfrm>
              <a:off x="7407862" y="5850516"/>
              <a:ext cx="836546" cy="219994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12" y="2500376"/>
            <a:ext cx="1474020" cy="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7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09321"/>
            <a:ext cx="1225716" cy="566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16517"/>
            <a:ext cx="1651895" cy="352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4"/>
          <a:srcRect l="2640" t="3941" r="2435"/>
          <a:stretch/>
        </p:blipFill>
        <p:spPr>
          <a:xfrm>
            <a:off x="11677" y="0"/>
            <a:ext cx="9894323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30" y="3139415"/>
            <a:ext cx="990685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88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1" y="842266"/>
            <a:ext cx="2262251" cy="750263"/>
          </a:xfrm>
          <a:prstGeom prst="rect">
            <a:avLst/>
          </a:prstGeom>
        </p:spPr>
      </p:pic>
      <p:grpSp>
        <p:nvGrpSpPr>
          <p:cNvPr id="90" name="그룹 89"/>
          <p:cNvGrpSpPr/>
          <p:nvPr userDrawn="1"/>
        </p:nvGrpSpPr>
        <p:grpSpPr>
          <a:xfrm>
            <a:off x="3283862" y="2102653"/>
            <a:ext cx="4110837" cy="3630603"/>
            <a:chOff x="2925341" y="2102653"/>
            <a:chExt cx="3794619" cy="3630603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014635" y="2102653"/>
              <a:ext cx="3685059" cy="369332"/>
              <a:chOff x="3006389" y="2102653"/>
              <a:chExt cx="368505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006389" y="2102653"/>
                <a:ext cx="30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I.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381772" y="2102653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넷마이크로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서버 소개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8" name="그룹 7"/>
            <p:cNvGrpSpPr/>
            <p:nvPr userDrawn="1"/>
          </p:nvGrpSpPr>
          <p:grpSpPr>
            <a:xfrm>
              <a:off x="2925341" y="2611740"/>
              <a:ext cx="3794619" cy="369332"/>
              <a:chOff x="2896829" y="2590450"/>
              <a:chExt cx="3794619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896829" y="259045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Ⅱ.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81772" y="259045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제품 라인업 및 </a:t>
                </a: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로드맵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2925341" y="3163340"/>
              <a:ext cx="3794619" cy="369332"/>
              <a:chOff x="2896829" y="3070042"/>
              <a:chExt cx="379461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381772" y="3070042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도입사례 및 적용시스템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6829" y="3070042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Ⅲ.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14" name="그룹 13"/>
            <p:cNvGrpSpPr/>
            <p:nvPr userDrawn="1"/>
          </p:nvGrpSpPr>
          <p:grpSpPr>
            <a:xfrm>
              <a:off x="2925341" y="3713486"/>
              <a:ext cx="3794619" cy="369332"/>
              <a:chOff x="2896829" y="3548180"/>
              <a:chExt cx="3794619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896829" y="354818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Ⅳ.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81772" y="354818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서버 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관리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솔루션</a:t>
                </a:r>
              </a:p>
            </p:txBody>
          </p:sp>
        </p:grpSp>
        <p:grpSp>
          <p:nvGrpSpPr>
            <p:cNvPr id="17" name="그룹 16"/>
            <p:cNvGrpSpPr/>
            <p:nvPr userDrawn="1"/>
          </p:nvGrpSpPr>
          <p:grpSpPr>
            <a:xfrm>
              <a:off x="2925341" y="4263632"/>
              <a:ext cx="3794619" cy="369332"/>
              <a:chOff x="2896829" y="4026318"/>
              <a:chExt cx="3794619" cy="3693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96829" y="4026318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Ⅴ.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81772" y="4026318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타사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제품 비교</a:t>
                </a:r>
              </a:p>
            </p:txBody>
          </p:sp>
        </p:grpSp>
        <p:grpSp>
          <p:nvGrpSpPr>
            <p:cNvPr id="20" name="그룹 19"/>
            <p:cNvGrpSpPr/>
            <p:nvPr userDrawn="1"/>
          </p:nvGrpSpPr>
          <p:grpSpPr>
            <a:xfrm>
              <a:off x="2925341" y="4813778"/>
              <a:ext cx="3794619" cy="369332"/>
              <a:chOff x="2896829" y="4504456"/>
              <a:chExt cx="3794619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896829" y="4504456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Ⅵ.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81772" y="4504456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넷마이크로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서버 인증서</a:t>
                </a:r>
              </a:p>
            </p:txBody>
          </p:sp>
        </p:grpSp>
        <p:grpSp>
          <p:nvGrpSpPr>
            <p:cNvPr id="23" name="그룹 22"/>
            <p:cNvGrpSpPr/>
            <p:nvPr userDrawn="1"/>
          </p:nvGrpSpPr>
          <p:grpSpPr>
            <a:xfrm>
              <a:off x="2925341" y="5363924"/>
              <a:ext cx="3794619" cy="369332"/>
              <a:chOff x="2896829" y="4982594"/>
              <a:chExt cx="3794619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96829" y="4982594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Ⅶ.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381772" y="4982594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유지보수 서비스 지원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0491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50" name="그룹 49"/>
          <p:cNvGrpSpPr/>
          <p:nvPr userDrawn="1"/>
        </p:nvGrpSpPr>
        <p:grpSpPr>
          <a:xfrm>
            <a:off x="3314819" y="2102653"/>
            <a:ext cx="4110837" cy="3630603"/>
            <a:chOff x="3094288" y="2102653"/>
            <a:chExt cx="3794619" cy="3630603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3203848" y="2102653"/>
              <a:ext cx="3685059" cy="369332"/>
              <a:chOff x="3006389" y="2102653"/>
              <a:chExt cx="3685059" cy="36933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006389" y="2102653"/>
                <a:ext cx="30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I.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381772" y="2102653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넷마이크로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서버 소개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 userDrawn="1"/>
          </p:nvGrpSpPr>
          <p:grpSpPr>
            <a:xfrm>
              <a:off x="3094288" y="2611740"/>
              <a:ext cx="3794619" cy="369332"/>
              <a:chOff x="2896829" y="2590450"/>
              <a:chExt cx="379461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896829" y="259045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Ⅱ.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81772" y="259045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제품 라인업 및 </a:t>
                </a: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로드맵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13" name="그룹 12"/>
            <p:cNvGrpSpPr/>
            <p:nvPr userDrawn="1"/>
          </p:nvGrpSpPr>
          <p:grpSpPr>
            <a:xfrm>
              <a:off x="3094288" y="3163340"/>
              <a:ext cx="3794619" cy="369332"/>
              <a:chOff x="2896829" y="3070042"/>
              <a:chExt cx="3794619" cy="3693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381772" y="3070042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도입사례 및 적용시스템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896829" y="3070042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Ⅲ.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 userDrawn="1"/>
          </p:nvGrpSpPr>
          <p:grpSpPr>
            <a:xfrm>
              <a:off x="3094288" y="3713486"/>
              <a:ext cx="3794619" cy="369332"/>
              <a:chOff x="2896829" y="3548180"/>
              <a:chExt cx="3794619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896829" y="354818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Ⅳ.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81772" y="354818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서버 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관리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솔루션</a:t>
                </a:r>
              </a:p>
            </p:txBody>
          </p:sp>
        </p:grpSp>
        <p:grpSp>
          <p:nvGrpSpPr>
            <p:cNvPr id="19" name="그룹 18"/>
            <p:cNvGrpSpPr/>
            <p:nvPr userDrawn="1"/>
          </p:nvGrpSpPr>
          <p:grpSpPr>
            <a:xfrm>
              <a:off x="3094288" y="4263632"/>
              <a:ext cx="3794619" cy="369332"/>
              <a:chOff x="2896829" y="4026318"/>
              <a:chExt cx="3794619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896829" y="4026318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Ⅴ.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81772" y="4026318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타사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제품 비교</a:t>
                </a:r>
              </a:p>
            </p:txBody>
          </p:sp>
        </p:grpSp>
        <p:grpSp>
          <p:nvGrpSpPr>
            <p:cNvPr id="22" name="그룹 21"/>
            <p:cNvGrpSpPr/>
            <p:nvPr userDrawn="1"/>
          </p:nvGrpSpPr>
          <p:grpSpPr>
            <a:xfrm>
              <a:off x="3094288" y="4813778"/>
              <a:ext cx="3794619" cy="369332"/>
              <a:chOff x="2896829" y="4504456"/>
              <a:chExt cx="3794619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896829" y="4504456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Ⅵ.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81772" y="4504456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넷마이크로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 서버 인증서</a:t>
                </a:r>
              </a:p>
            </p:txBody>
          </p:sp>
        </p:grpSp>
        <p:grpSp>
          <p:nvGrpSpPr>
            <p:cNvPr id="25" name="그룹 24"/>
            <p:cNvGrpSpPr/>
            <p:nvPr userDrawn="1"/>
          </p:nvGrpSpPr>
          <p:grpSpPr>
            <a:xfrm>
              <a:off x="3094288" y="5363924"/>
              <a:ext cx="3794619" cy="369332"/>
              <a:chOff x="2896829" y="4982594"/>
              <a:chExt cx="3794619" cy="36933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896829" y="4982594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Ⅶ.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381772" y="4982594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나눔고딕 Bold" panose="020D0804000000000000" pitchFamily="50" charset="-127"/>
                    <a:ea typeface="나눔고딕 Bold" panose="020D0804000000000000" pitchFamily="50" charset="-127"/>
                  </a:rPr>
                  <a:t>유지보수 서비스 지원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5294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Ⅱ.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제품 라인업 및 </a:t>
              </a:r>
              <a:r>
                <a:rPr kumimoji="0" lang="ko-KR" altLang="en-US" kern="12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로드맵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214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Ⅲ.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유지보수 서비스 지원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5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Ⅳ.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서버 </a:t>
              </a:r>
              <a:r>
                <a:rPr kumimoji="0" lang="ko-KR" altLang="en-US" kern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관리 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163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Ⅱ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4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Ⅴ.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타사 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65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Ⅵ.</a:t>
              </a: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넷마이크로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784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Ⅶ.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나눔고딕 Bold" panose="020D0804000000000000" pitchFamily="50" charset="-127"/>
                  <a:ea typeface="나눔고딕 Bold" panose="020D0804000000000000" pitchFamily="50" charset="-127"/>
                  <a:cs typeface="+mn-cs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1639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495300" y="370756"/>
            <a:ext cx="8982203" cy="5866556"/>
            <a:chOff x="457200" y="370756"/>
            <a:chExt cx="8291264" cy="5866556"/>
          </a:xfrm>
        </p:grpSpPr>
        <p:sp>
          <p:nvSpPr>
            <p:cNvPr id="4" name="직사각형 3"/>
            <p:cNvSpPr/>
            <p:nvPr/>
          </p:nvSpPr>
          <p:spPr bwMode="auto">
            <a:xfrm>
              <a:off x="457200" y="620018"/>
              <a:ext cx="8291264" cy="7687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 bwMode="auto">
            <a:xfrm>
              <a:off x="755576" y="432301"/>
              <a:ext cx="2368624" cy="432048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TextBox 1"/>
            <p:cNvSpPr txBox="1">
              <a:spLocks noChangeArrowheads="1"/>
            </p:cNvSpPr>
            <p:nvPr/>
          </p:nvSpPr>
          <p:spPr bwMode="auto">
            <a:xfrm>
              <a:off x="768152" y="370756"/>
              <a:ext cx="2435696" cy="523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34" tIns="45717" rIns="91434" bIns="45717">
              <a:spAutoFit/>
              <a:scene3d>
                <a:camera prst="orthographicFront"/>
                <a:lightRig rig="threePt" dir="t"/>
              </a:scene3d>
              <a:sp3d>
                <a:bevelT w="1270"/>
              </a:sp3d>
            </a:bodyPr>
            <a:lstStyle/>
            <a:p>
              <a:r>
                <a:rPr kumimoji="0" lang="en-US" altLang="ko-KR" sz="28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rial" pitchFamily="34" charset="0"/>
                </a:rPr>
                <a:t>Contents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4499992" y="1396206"/>
              <a:ext cx="0" cy="4841106"/>
            </a:xfrm>
            <a:prstGeom prst="line">
              <a:avLst/>
            </a:prstGeom>
            <a:ln w="22225" cap="rnd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0098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865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작업원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3705962" y="975223"/>
            <a:ext cx="3276364" cy="935660"/>
            <a:chOff x="-3996952" y="3098836"/>
            <a:chExt cx="3024336" cy="935660"/>
          </a:xfrm>
        </p:grpSpPr>
        <p:sp>
          <p:nvSpPr>
            <p:cNvPr id="8" name="AutoShape 94"/>
            <p:cNvSpPr>
              <a:spLocks noChangeArrowheads="1"/>
            </p:cNvSpPr>
            <p:nvPr/>
          </p:nvSpPr>
          <p:spPr bwMode="auto">
            <a:xfrm>
              <a:off x="-3996952" y="3098836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N1-M10 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/ 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N1-M04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1U 10x </a:t>
              </a:r>
              <a:r>
                <a:rPr kumimoji="0" lang="en-US" altLang="ko-KR" sz="11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endPara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9" name="Picture 4" descr="C:\Users\USER\Desktop\마케팅기획실\02. 이미지수정\0_받아라 병배야 _2_170501\3.png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0768" y="3217048"/>
              <a:ext cx="1095787" cy="716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 userDrawn="1"/>
        </p:nvGrpSpPr>
        <p:grpSpPr>
          <a:xfrm>
            <a:off x="-3705962" y="1982034"/>
            <a:ext cx="3276364" cy="935660"/>
            <a:chOff x="-4072928" y="4221088"/>
            <a:chExt cx="3024336" cy="935660"/>
          </a:xfrm>
        </p:grpSpPr>
        <p:sp>
          <p:nvSpPr>
            <p:cNvPr id="11" name="AutoShape 94"/>
            <p:cNvSpPr>
              <a:spLocks noChangeArrowheads="1"/>
            </p:cNvSpPr>
            <p:nvPr/>
          </p:nvSpPr>
          <p:spPr bwMode="auto">
            <a:xfrm>
              <a:off x="-4072928" y="4221088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N2-M08NVMe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2U Up to 24x </a:t>
              </a:r>
              <a:r>
                <a:rPr kumimoji="0" lang="en-US" altLang="ko-KR" sz="11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endPara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12" name="Picture 3" descr="C:\Users\USER\Desktop\마케팅기획실\02. 이미지수정\0_받아라 병배야 _2_170501\2_01.png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34551" y="4352404"/>
              <a:ext cx="144591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/>
          <p:cNvGrpSpPr/>
          <p:nvPr userDrawn="1"/>
        </p:nvGrpSpPr>
        <p:grpSpPr>
          <a:xfrm>
            <a:off x="-3705962" y="3960158"/>
            <a:ext cx="3276364" cy="986460"/>
            <a:chOff x="-4151556" y="6669360"/>
            <a:chExt cx="3024336" cy="986460"/>
          </a:xfrm>
        </p:grpSpPr>
        <p:sp>
          <p:nvSpPr>
            <p:cNvPr id="14" name="AutoShape 94"/>
            <p:cNvSpPr>
              <a:spLocks noChangeArrowheads="1"/>
            </p:cNvSpPr>
            <p:nvPr/>
          </p:nvSpPr>
          <p:spPr bwMode="auto">
            <a:xfrm>
              <a:off x="-4151556" y="6669360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N2-1062 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/ 2M / 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4M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2</a:t>
              </a: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U 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8x 3.5”SAS/SATA only</a:t>
              </a: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31392" y="6691012"/>
              <a:ext cx="1286411" cy="96480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 userDrawn="1"/>
        </p:nvGrpSpPr>
        <p:grpSpPr>
          <a:xfrm>
            <a:off x="-3705962" y="4949221"/>
            <a:ext cx="3276364" cy="936107"/>
            <a:chOff x="-4212976" y="7749033"/>
            <a:chExt cx="3024336" cy="936107"/>
          </a:xfrm>
        </p:grpSpPr>
        <p:sp>
          <p:nvSpPr>
            <p:cNvPr id="17" name="AutoShape 94"/>
            <p:cNvSpPr>
              <a:spLocks noChangeArrowheads="1"/>
            </p:cNvSpPr>
            <p:nvPr/>
          </p:nvSpPr>
          <p:spPr bwMode="auto">
            <a:xfrm>
              <a:off x="-4212976" y="7749480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N2-2042 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/ 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1042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2</a:t>
              </a: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U 12x 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3.5”SAS/SATA only</a:t>
              </a:r>
            </a:p>
          </p:txBody>
        </p:sp>
        <p:pic>
          <p:nvPicPr>
            <p:cNvPr id="18" name="Picture 2" descr="https://www.supermicro.com/a_images/products/superserver/2U/SSG-6028R-E1CR12T.jpg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368"/>
            <a:stretch/>
          </p:blipFill>
          <p:spPr bwMode="auto">
            <a:xfrm>
              <a:off x="-2531392" y="7749033"/>
              <a:ext cx="1271635" cy="860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 userDrawn="1"/>
        </p:nvGrpSpPr>
        <p:grpSpPr>
          <a:xfrm>
            <a:off x="-3705962" y="2971096"/>
            <a:ext cx="3276364" cy="935660"/>
            <a:chOff x="-4117624" y="5517232"/>
            <a:chExt cx="3024336" cy="935660"/>
          </a:xfrm>
        </p:grpSpPr>
        <p:sp>
          <p:nvSpPr>
            <p:cNvPr id="20" name="AutoShape 94"/>
            <p:cNvSpPr>
              <a:spLocks noChangeArrowheads="1"/>
            </p:cNvSpPr>
            <p:nvPr/>
          </p:nvSpPr>
          <p:spPr bwMode="auto">
            <a:xfrm>
              <a:off x="-4117624" y="5517232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N2-M08E 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/ M / 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H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2U 8x 3.5”SAS/SATA only</a:t>
              </a:r>
              <a:endPara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21" name="Picture 4" descr="https://www.supermicro.com/a_images/products/SuperServer/2U/SYS-6028R-TRT.jpg"/>
            <p:cNvPicPr>
              <a:picLocks noChangeAspect="1" noChangeArrowheads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9" b="51081"/>
            <a:stretch/>
          </p:blipFill>
          <p:spPr bwMode="auto">
            <a:xfrm>
              <a:off x="-2655411" y="5651742"/>
              <a:ext cx="1554437" cy="48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 userDrawn="1"/>
        </p:nvGrpSpPr>
        <p:grpSpPr>
          <a:xfrm>
            <a:off x="-2076107" y="-1462186"/>
            <a:ext cx="3276364" cy="1079676"/>
            <a:chOff x="-4292621" y="1196752"/>
            <a:chExt cx="3024336" cy="1079676"/>
          </a:xfrm>
        </p:grpSpPr>
        <p:sp>
          <p:nvSpPr>
            <p:cNvPr id="23" name="AutoShape 94"/>
            <p:cNvSpPr>
              <a:spLocks noChangeArrowheads="1"/>
            </p:cNvSpPr>
            <p:nvPr/>
          </p:nvSpPr>
          <p:spPr bwMode="auto">
            <a:xfrm>
              <a:off x="-4292621" y="1196752"/>
              <a:ext cx="3024336" cy="1079676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4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N2-M24HA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2U</a:t>
              </a:r>
              <a:r>
                <a:rPr kumimoji="0" lang="en-US" altLang="ko-KR" sz="1100" b="1" kern="0" dirty="0" smtClean="0">
                  <a:solidFill>
                    <a:srgbClr val="1CB1FC"/>
                  </a:solidFill>
                  <a:latin typeface="산돌고딕 L" pitchFamily="50" charset="-127"/>
                  <a:ea typeface="산돌고딕 L" pitchFamily="50" charset="-127"/>
                </a:rPr>
                <a:t> Dual Node High Availability Server</a:t>
              </a: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with </a:t>
              </a:r>
              <a:r>
                <a:rPr kumimoji="0" lang="en-US" altLang="ko-KR" sz="11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,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SAS or SATA</a:t>
              </a:r>
              <a:endPara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24" name="Picture 6" descr="C:\Users\USER\Desktop\제품이미지(병배)보정없이.png"/>
            <p:cNvPicPr preferRelativeResize="0">
              <a:picLocks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05872" y="1212140"/>
              <a:ext cx="1568449" cy="672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그룹 24"/>
          <p:cNvGrpSpPr/>
          <p:nvPr userDrawn="1"/>
        </p:nvGrpSpPr>
        <p:grpSpPr>
          <a:xfrm>
            <a:off x="13897043" y="1809443"/>
            <a:ext cx="3276364" cy="1088432"/>
            <a:chOff x="4840982" y="3708276"/>
            <a:chExt cx="3024336" cy="1088432"/>
          </a:xfrm>
        </p:grpSpPr>
        <p:sp>
          <p:nvSpPr>
            <p:cNvPr id="26" name="AutoShape 94"/>
            <p:cNvSpPr>
              <a:spLocks noChangeArrowheads="1"/>
            </p:cNvSpPr>
            <p:nvPr/>
          </p:nvSpPr>
          <p:spPr bwMode="auto">
            <a:xfrm>
              <a:off x="4840982" y="3717032"/>
              <a:ext cx="3024336" cy="1079676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4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N2-M24QN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 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2U </a:t>
              </a:r>
              <a:r>
                <a:rPr kumimoji="0" lang="en-US" altLang="ko-KR" sz="1100" b="1" kern="0" dirty="0">
                  <a:solidFill>
                    <a:srgbClr val="1CB1FC"/>
                  </a:solidFill>
                  <a:latin typeface="산돌고딕 L" pitchFamily="50" charset="-127"/>
                  <a:ea typeface="산돌고딕 L" pitchFamily="50" charset="-127"/>
                </a:rPr>
                <a:t>Quad Node Server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r>
                <a:rPr kumimoji="0" lang="en-US" altLang="ko-KR" sz="1100" b="1" kern="0" dirty="0" err="1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, SAS or SATA</a:t>
              </a:r>
            </a:p>
          </p:txBody>
        </p:sp>
        <p:pic>
          <p:nvPicPr>
            <p:cNvPr id="27" name="Picture 5" descr="C:\Users\USER\Desktop\마케팅기획실\02. 이미지수정\0_받아라 병배야 _2_170501\4.png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3708276"/>
              <a:ext cx="1262527" cy="768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/>
          <p:cNvGrpSpPr/>
          <p:nvPr userDrawn="1"/>
        </p:nvGrpSpPr>
        <p:grpSpPr>
          <a:xfrm>
            <a:off x="10620679" y="5420382"/>
            <a:ext cx="3276364" cy="647628"/>
            <a:chOff x="9324528" y="2492896"/>
            <a:chExt cx="3024336" cy="647628"/>
          </a:xfrm>
        </p:grpSpPr>
        <p:sp>
          <p:nvSpPr>
            <p:cNvPr id="29" name="AutoShape 94"/>
            <p:cNvSpPr>
              <a:spLocks noChangeArrowheads="1"/>
            </p:cNvSpPr>
            <p:nvPr/>
          </p:nvSpPr>
          <p:spPr bwMode="auto">
            <a:xfrm>
              <a:off x="9324528" y="2492896"/>
              <a:ext cx="3024336" cy="647628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05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HighGarden1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  1U 10x </a:t>
              </a:r>
              <a:r>
                <a:rPr kumimoji="0" lang="en-US" altLang="ko-KR" sz="9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or SAS/SATA, </a:t>
              </a:r>
              <a:r>
                <a:rPr kumimoji="0" lang="en-US" altLang="ko-KR" sz="9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Daul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r>
                <a:rPr kumimoji="0" lang="en-US" altLang="ko-KR" sz="9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Skylake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CPU </a:t>
              </a:r>
              <a:endParaRPr kumimoji="0" lang="en-US" altLang="ko-KR" sz="9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31598A"/>
                </a:clrFrom>
                <a:clrTo>
                  <a:srgbClr val="31598A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68744" y="2563127"/>
              <a:ext cx="920402" cy="371488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 userDrawn="1"/>
        </p:nvGrpSpPr>
        <p:grpSpPr>
          <a:xfrm>
            <a:off x="10620679" y="6305690"/>
            <a:ext cx="3276364" cy="647628"/>
            <a:chOff x="9324528" y="3378204"/>
            <a:chExt cx="3024336" cy="647628"/>
          </a:xfrm>
        </p:grpSpPr>
        <p:sp>
          <p:nvSpPr>
            <p:cNvPr id="32" name="AutoShape 94"/>
            <p:cNvSpPr>
              <a:spLocks noChangeArrowheads="1"/>
            </p:cNvSpPr>
            <p:nvPr/>
          </p:nvSpPr>
          <p:spPr bwMode="auto">
            <a:xfrm>
              <a:off x="9324528" y="3378204"/>
              <a:ext cx="3024336" cy="647628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05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RunGarden2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2U </a:t>
              </a:r>
              <a:r>
                <a:rPr kumimoji="0" lang="en-US" altLang="ko-KR" sz="9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DaulNode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24x2.5” / 12x3.5”Disk</a:t>
              </a: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2415" t="57047" r="9517" b="18157"/>
            <a:stretch/>
          </p:blipFill>
          <p:spPr>
            <a:xfrm>
              <a:off x="11104066" y="3520210"/>
              <a:ext cx="1197842" cy="421549"/>
            </a:xfrm>
            <a:prstGeom prst="rect">
              <a:avLst/>
            </a:prstGeom>
          </p:spPr>
        </p:pic>
      </p:grpSp>
      <p:grpSp>
        <p:nvGrpSpPr>
          <p:cNvPr id="34" name="그룹 33"/>
          <p:cNvGrpSpPr/>
          <p:nvPr userDrawn="1"/>
        </p:nvGrpSpPr>
        <p:grpSpPr>
          <a:xfrm>
            <a:off x="10620679" y="7157523"/>
            <a:ext cx="3276364" cy="647628"/>
            <a:chOff x="9324528" y="4553851"/>
            <a:chExt cx="3024336" cy="647628"/>
          </a:xfrm>
        </p:grpSpPr>
        <p:sp>
          <p:nvSpPr>
            <p:cNvPr id="35" name="AutoShape 94"/>
            <p:cNvSpPr>
              <a:spLocks noChangeArrowheads="1"/>
            </p:cNvSpPr>
            <p:nvPr/>
          </p:nvSpPr>
          <p:spPr bwMode="auto">
            <a:xfrm>
              <a:off x="9324528" y="4553851"/>
              <a:ext cx="3024336" cy="647628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</a:t>
              </a:r>
              <a:r>
                <a:rPr kumimoji="0" lang="en-US" altLang="ko-KR" sz="105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Nettmicro</a:t>
              </a: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 HPoint2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5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r>
                <a:rPr kumimoji="0" lang="en-US" altLang="ko-KR" sz="105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2U Dual </a:t>
              </a:r>
              <a:r>
                <a:rPr kumimoji="0" lang="en-US" altLang="ko-KR" sz="9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Skylake</a:t>
              </a:r>
              <a:r>
                <a:rPr kumimoji="0" lang="en-US" altLang="ko-KR" sz="9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CPU, 24x 2.5”NVM</a:t>
              </a: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31598A"/>
                </a:clrFrom>
                <a:clrTo>
                  <a:srgbClr val="31598A">
                    <a:alpha val="0"/>
                  </a:srgbClr>
                </a:clrTo>
              </a:clrChange>
            </a:blip>
            <a:srcRect t="5678"/>
            <a:stretch/>
          </p:blipFill>
          <p:spPr>
            <a:xfrm>
              <a:off x="11437510" y="4610593"/>
              <a:ext cx="853038" cy="550516"/>
            </a:xfrm>
            <a:prstGeom prst="rect">
              <a:avLst/>
            </a:prstGeom>
          </p:spPr>
        </p:pic>
      </p:grpSp>
      <p:sp>
        <p:nvSpPr>
          <p:cNvPr id="37" name="AutoShape 94"/>
          <p:cNvSpPr>
            <a:spLocks noChangeArrowheads="1"/>
          </p:cNvSpPr>
          <p:nvPr userDrawn="1"/>
        </p:nvSpPr>
        <p:spPr bwMode="auto">
          <a:xfrm>
            <a:off x="13923997" y="-1682693"/>
            <a:ext cx="3276364" cy="1079676"/>
          </a:xfrm>
          <a:prstGeom prst="rect">
            <a:avLst/>
          </a:prstGeom>
          <a:blipFill dpi="0" rotWithShape="0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25400" dist="25400" dir="2700000" algn="tl" rotWithShape="0">
              <a:sysClr val="windowText" lastClr="000000">
                <a:lumMod val="50000"/>
                <a:lumOff val="50000"/>
                <a:alpha val="67000"/>
              </a:sysClr>
            </a:outerShdw>
          </a:effectLst>
        </p:spPr>
        <p:txBody>
          <a:bodyPr lIns="0" tIns="10800" rIns="0" bIns="1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</a:t>
            </a:r>
            <a:r>
              <a:rPr kumimoji="0" lang="en-US" altLang="ko-KR" sz="1400" b="1" kern="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Nettmicro</a:t>
            </a:r>
            <a:r>
              <a: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N2-M08GPU</a:t>
            </a:r>
            <a:endParaRPr kumimoji="0" lang="en-US" altLang="ko-KR" sz="1400" b="1" kern="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  <a:latin typeface="산돌고딕 L" pitchFamily="50" charset="-127"/>
              <a:ea typeface="산돌고딕 L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kern="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  <a:latin typeface="산돌고딕 L" pitchFamily="50" charset="-127"/>
              <a:ea typeface="산돌고딕 L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2U</a:t>
            </a:r>
            <a:r>
              <a:rPr kumimoji="0" lang="en-US" altLang="ko-KR" sz="1100" b="1" kern="0" dirty="0" smtClean="0">
                <a:solidFill>
                  <a:srgbClr val="1CB1FC"/>
                </a:solidFill>
                <a:latin typeface="산돌고딕 L" pitchFamily="50" charset="-127"/>
                <a:ea typeface="산돌고딕 L" pitchFamily="50" charset="-127"/>
              </a:rPr>
              <a:t> </a:t>
            </a:r>
            <a:r>
              <a: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high Density HPC </a:t>
            </a:r>
            <a:r>
              <a:rPr kumimoji="0" lang="en-US" altLang="ko-KR" sz="11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with 8 double width GPUs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</a:t>
            </a:r>
            <a:r>
              <a:rPr kumimoji="0" lang="en-US" altLang="ko-KR" sz="11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6x 2.5” SAS/SATA and 2x 2.5” </a:t>
            </a:r>
            <a:r>
              <a:rPr kumimoji="0" lang="en-US" altLang="ko-KR" sz="1100" b="1" kern="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NVMe</a:t>
            </a:r>
            <a:endParaRPr kumimoji="0" lang="en-US" altLang="ko-KR" sz="1100" b="1" kern="0" dirty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  <a:latin typeface="산돌고딕 L" pitchFamily="50" charset="-127"/>
              <a:ea typeface="산돌고딕 L" pitchFamily="50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 userDrawn="1"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6361"/>
          <a:stretch/>
        </p:blipFill>
        <p:spPr>
          <a:xfrm>
            <a:off x="15562179" y="-1667296"/>
            <a:ext cx="1248139" cy="744948"/>
          </a:xfrm>
          <a:prstGeom prst="rect">
            <a:avLst/>
          </a:prstGeom>
        </p:spPr>
      </p:pic>
      <p:sp>
        <p:nvSpPr>
          <p:cNvPr id="39" name="AutoShape 94"/>
          <p:cNvSpPr>
            <a:spLocks noChangeArrowheads="1"/>
          </p:cNvSpPr>
          <p:nvPr userDrawn="1"/>
        </p:nvSpPr>
        <p:spPr bwMode="auto">
          <a:xfrm>
            <a:off x="13923997" y="492017"/>
            <a:ext cx="3276364" cy="1079676"/>
          </a:xfrm>
          <a:prstGeom prst="rect">
            <a:avLst/>
          </a:prstGeom>
          <a:blipFill dpi="0" rotWithShape="0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5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9525" algn="ctr">
            <a:solidFill>
              <a:sysClr val="window" lastClr="FFFFFF">
                <a:lumMod val="75000"/>
              </a:sysClr>
            </a:solidFill>
            <a:round/>
            <a:headEnd/>
            <a:tailEnd/>
          </a:ln>
          <a:effectLst>
            <a:outerShdw blurRad="25400" dist="25400" dir="2700000" algn="tl" rotWithShape="0">
              <a:sysClr val="windowText" lastClr="000000">
                <a:lumMod val="50000"/>
                <a:lumOff val="50000"/>
                <a:alpha val="67000"/>
              </a:sysClr>
            </a:outerShdw>
          </a:effectLst>
        </p:spPr>
        <p:txBody>
          <a:bodyPr lIns="0" tIns="10800" rIns="0" bIns="10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</a:t>
            </a:r>
            <a:r>
              <a:rPr kumimoji="0" lang="en-US" altLang="ko-KR" sz="1400" b="1" kern="0" dirty="0" err="1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Nettmicro</a:t>
            </a:r>
            <a:r>
              <a:rPr kumimoji="0" lang="en-US" altLang="ko-KR" sz="14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N4-M12GPU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kern="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  <a:latin typeface="산돌고딕 L" pitchFamily="50" charset="-127"/>
              <a:ea typeface="산돌고딕 L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 4U-</a:t>
            </a:r>
            <a:r>
              <a:rPr kumimoji="0" lang="en-US" altLang="ko-KR" sz="1100" b="1" kern="0" dirty="0">
                <a:solidFill>
                  <a:srgbClr val="1CB1FC"/>
                </a:solidFill>
                <a:latin typeface="산돌고딕 L" pitchFamily="50" charset="-127"/>
                <a:ea typeface="산돌고딕 L" pitchFamily="50" charset="-127"/>
              </a:rPr>
              <a:t> </a:t>
            </a:r>
            <a:r>
              <a: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High Density HPC with 8 double width GPUs </a:t>
            </a:r>
            <a:endParaRPr kumimoji="0" lang="en-US" altLang="ko-KR" sz="1100" b="1" kern="0" dirty="0" smtClean="0">
              <a:gradFill flip="none" rotWithShape="1">
                <a:gsLst>
                  <a:gs pos="0">
                    <a:prstClr val="black">
                      <a:lumMod val="75000"/>
                      <a:lumOff val="25000"/>
                      <a:shade val="30000"/>
                      <a:satMod val="115000"/>
                    </a:prstClr>
                  </a:gs>
                  <a:gs pos="50000">
                    <a:prstClr val="black">
                      <a:lumMod val="75000"/>
                      <a:lumOff val="25000"/>
                      <a:shade val="67500"/>
                      <a:satMod val="115000"/>
                    </a:prstClr>
                  </a:gs>
                  <a:gs pos="100000">
                    <a:prstClr val="black">
                      <a:lumMod val="75000"/>
                      <a:lumOff val="25000"/>
                      <a:shade val="100000"/>
                      <a:satMod val="115000"/>
                    </a:prstClr>
                  </a:gs>
                </a:gsLst>
                <a:lin ang="16200000" scaled="1"/>
                <a:tileRect/>
              </a:gradFill>
              <a:latin typeface="산돌고딕 L" pitchFamily="50" charset="-127"/>
              <a:ea typeface="산돌고딕 L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</a:t>
            </a:r>
            <a:r>
              <a:rPr kumimoji="0" lang="en-US" altLang="ko-KR" sz="1100" b="1" kern="0" dirty="0" smtClean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 12x </a:t>
            </a:r>
            <a:r>
              <a: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rPr>
              <a:t>2.5” SAS/SATA </a:t>
            </a:r>
          </a:p>
        </p:txBody>
      </p:sp>
      <p:pic>
        <p:nvPicPr>
          <p:cNvPr id="40" name="그림 39"/>
          <p:cNvPicPr>
            <a:picLocks noChangeAspect="1"/>
          </p:cNvPicPr>
          <p:nvPr userDrawn="1"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256"/>
          <a:stretch/>
        </p:blipFill>
        <p:spPr>
          <a:xfrm>
            <a:off x="15614903" y="549298"/>
            <a:ext cx="1188396" cy="545663"/>
          </a:xfrm>
          <a:prstGeom prst="rect">
            <a:avLst/>
          </a:prstGeom>
        </p:spPr>
      </p:pic>
      <p:grpSp>
        <p:nvGrpSpPr>
          <p:cNvPr id="41" name="그룹 40"/>
          <p:cNvGrpSpPr/>
          <p:nvPr userDrawn="1"/>
        </p:nvGrpSpPr>
        <p:grpSpPr>
          <a:xfrm>
            <a:off x="-3613732" y="6221863"/>
            <a:ext cx="3325896" cy="935660"/>
            <a:chOff x="-4072928" y="4221088"/>
            <a:chExt cx="3070058" cy="935660"/>
          </a:xfrm>
        </p:grpSpPr>
        <p:sp>
          <p:nvSpPr>
            <p:cNvPr id="42" name="AutoShape 94"/>
            <p:cNvSpPr>
              <a:spLocks noChangeArrowheads="1"/>
            </p:cNvSpPr>
            <p:nvPr/>
          </p:nvSpPr>
          <p:spPr bwMode="auto">
            <a:xfrm>
              <a:off x="-4072928" y="4221088"/>
              <a:ext cx="3024336" cy="935660"/>
            </a:xfrm>
            <a:prstGeom prst="rect">
              <a:avLst/>
            </a:prstGeom>
            <a:blipFill dpi="0" rotWithShape="0">
              <a:blip r:embed="rId2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5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9525" algn="ctr">
              <a:solidFill>
                <a:sysClr val="window" lastClr="FFFFFF">
                  <a:lumMod val="75000"/>
                </a:sysClr>
              </a:solidFill>
              <a:round/>
              <a:headEnd/>
              <a:tailEnd/>
            </a:ln>
            <a:effectLst>
              <a:outerShdw blurRad="25400" dist="25400" dir="2700000" algn="tl" rotWithShape="0">
                <a:sysClr val="windowText" lastClr="000000">
                  <a:lumMod val="50000"/>
                  <a:lumOff val="50000"/>
                  <a:alpha val="67000"/>
                </a:sysClr>
              </a:outerShdw>
            </a:effectLst>
          </p:spPr>
          <p:txBody>
            <a:bodyPr lIns="0" tIns="10800" rIns="0" bIns="1080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solidFill>
                    <a:srgbClr val="1CB1FC"/>
                  </a:solidFill>
                  <a:latin typeface="산돌고딕 L" pitchFamily="50" charset="-127"/>
                  <a:ea typeface="산돌고딕 L" pitchFamily="50" charset="-127"/>
                </a:rPr>
                <a:t>  </a:t>
              </a:r>
              <a:r>
                <a:rPr kumimoji="0" lang="en-US" altLang="ko-KR" sz="1400" b="1" kern="0" dirty="0" err="1" smtClean="0">
                  <a:solidFill>
                    <a:srgbClr val="1CB1FC"/>
                  </a:solidFill>
                  <a:latin typeface="산돌고딕 L" pitchFamily="50" charset="-127"/>
                  <a:ea typeface="산돌고딕 L" pitchFamily="50" charset="-127"/>
                </a:rPr>
                <a:t>sNettMicro</a:t>
              </a:r>
              <a:r>
                <a:rPr kumimoji="0" lang="en-US" altLang="ko-KR" sz="1400" b="1" kern="0" dirty="0" smtClean="0">
                  <a:solidFill>
                    <a:srgbClr val="1CB1FC"/>
                  </a:solidFill>
                  <a:latin typeface="산돌고딕 L" pitchFamily="50" charset="-127"/>
                  <a:ea typeface="산돌고딕 L" pitchFamily="50" charset="-127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Veritas Access </a:t>
              </a:r>
              <a:r>
                <a:rPr kumimoji="0" lang="ko-KR" altLang="en-US" sz="1400" b="1" kern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탑재</a:t>
              </a:r>
              <a:endParaRPr kumimoji="0" lang="en-US" altLang="ko-KR" sz="14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kern="0" dirty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</a:t>
              </a:r>
              <a:r>
                <a:rPr kumimoji="0" lang="en-US" altLang="ko-KR" sz="1100" b="1" kern="0" dirty="0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  2U Up to 24x </a:t>
              </a:r>
              <a:r>
                <a:rPr kumimoji="0" lang="en-US" altLang="ko-KR" sz="1100" b="1" kern="0" dirty="0" err="1" smtClean="0">
                  <a:gradFill flip="none" rotWithShape="1">
                    <a:gsLst>
                      <a:gs pos="0">
                        <a:prstClr val="black">
                          <a:lumMod val="75000"/>
                          <a:lumOff val="25000"/>
                          <a:shade val="30000"/>
                          <a:satMod val="115000"/>
                        </a:prstClr>
                      </a:gs>
                      <a:gs pos="50000">
                        <a:prstClr val="black">
                          <a:lumMod val="75000"/>
                          <a:lumOff val="25000"/>
                          <a:shade val="67500"/>
                          <a:satMod val="115000"/>
                        </a:prstClr>
                      </a:gs>
                      <a:gs pos="100000">
                        <a:prstClr val="black">
                          <a:lumMod val="75000"/>
                          <a:lumOff val="25000"/>
                          <a:shade val="100000"/>
                          <a:satMod val="115000"/>
                        </a:prstClr>
                      </a:gs>
                    </a:gsLst>
                    <a:lin ang="16200000" scaled="1"/>
                    <a:tileRect/>
                  </a:gradFill>
                  <a:latin typeface="산돌고딕 L" pitchFamily="50" charset="-127"/>
                  <a:ea typeface="산돌고딕 L" pitchFamily="50" charset="-127"/>
                </a:rPr>
                <a:t>NVMe</a:t>
              </a:r>
              <a:endParaRPr kumimoji="0" lang="en-US" altLang="ko-KR" sz="1100" b="1" kern="0" dirty="0">
                <a:gradFill flip="none" rotWithShape="1">
                  <a:gsLst>
                    <a:gs pos="0">
                      <a:prstClr val="black">
                        <a:lumMod val="75000"/>
                        <a:lumOff val="25000"/>
                        <a:shade val="30000"/>
                        <a:satMod val="115000"/>
                      </a:prstClr>
                    </a:gs>
                    <a:gs pos="50000">
                      <a:prstClr val="black">
                        <a:lumMod val="75000"/>
                        <a:lumOff val="25000"/>
                        <a:shade val="67500"/>
                        <a:satMod val="115000"/>
                      </a:prstClr>
                    </a:gs>
                    <a:gs pos="100000">
                      <a:prstClr val="black">
                        <a:lumMod val="75000"/>
                        <a:lumOff val="25000"/>
                        <a:shade val="100000"/>
                        <a:satMod val="115000"/>
                      </a:prstClr>
                    </a:gs>
                  </a:gsLst>
                  <a:lin ang="16200000" scaled="1"/>
                  <a:tileRect/>
                </a:gradFill>
                <a:latin typeface="산돌고딕 L" pitchFamily="50" charset="-127"/>
                <a:ea typeface="산돌고딕 L" pitchFamily="50" charset="-127"/>
              </a:endParaRPr>
            </a:p>
          </p:txBody>
        </p:sp>
        <p:pic>
          <p:nvPicPr>
            <p:cNvPr id="43" name="Picture 3" descr="C:\Users\USER\Desktop\마케팅기획실\02. 이미지수정\0_받아라 병배야 _2_170501\2_01.png"/>
            <p:cNvPicPr preferRelativeResize="0"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48781" y="4352404"/>
              <a:ext cx="1445911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62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63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37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65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6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Ⅲ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38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221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978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385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030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97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970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473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85521"/>
            <a:ext cx="1225716" cy="5669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30" y="1412777"/>
            <a:ext cx="9906859" cy="585267"/>
          </a:xfrm>
          <a:prstGeom prst="rect">
            <a:avLst/>
          </a:prstGeom>
        </p:spPr>
      </p:pic>
      <p:grpSp>
        <p:nvGrpSpPr>
          <p:cNvPr id="14" name="그룹 13"/>
          <p:cNvGrpSpPr/>
          <p:nvPr userDrawn="1"/>
        </p:nvGrpSpPr>
        <p:grpSpPr>
          <a:xfrm>
            <a:off x="6177136" y="6563444"/>
            <a:ext cx="4056451" cy="261610"/>
            <a:chOff x="4948657" y="5834300"/>
            <a:chExt cx="3744416" cy="261610"/>
          </a:xfrm>
        </p:grpSpPr>
        <p:sp>
          <p:nvSpPr>
            <p:cNvPr id="15" name="직사각형 14"/>
            <p:cNvSpPr/>
            <p:nvPr/>
          </p:nvSpPr>
          <p:spPr>
            <a:xfrm>
              <a:off x="4948657" y="5834300"/>
              <a:ext cx="37444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국산 </a:t>
              </a:r>
              <a:r>
                <a:rPr lang="en-US" altLang="ko-KR" sz="1100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x86 </a:t>
              </a:r>
              <a:r>
                <a:rPr lang="ko-KR" altLang="en-US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서버</a:t>
              </a:r>
              <a:r>
                <a:rPr lang="ko-KR" altLang="ko-KR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중기간</a:t>
              </a:r>
              <a:r>
                <a:rPr lang="en-US" altLang="ko-KR" sz="1100" dirty="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</a:t>
              </a:r>
              <a:r>
                <a:rPr lang="ko-KR" altLang="ko-KR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경쟁제품 </a:t>
              </a:r>
              <a:r>
                <a:rPr lang="ko-KR" altLang="en-US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선도 </a:t>
              </a:r>
              <a:r>
                <a:rPr lang="ko-KR" altLang="en-US" sz="1100" smtClean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기업</a:t>
              </a:r>
              <a:endParaRPr lang="ko-KR" altLang="ko-KR" sz="110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Bold" panose="020D0804000000000000" pitchFamily="50" charset="-127"/>
                <a:ea typeface="나눔고딕 Bold" panose="020D0804000000000000" pitchFamily="50" charset="-127"/>
                <a:cs typeface="굴림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38" b="37601"/>
            <a:stretch/>
          </p:blipFill>
          <p:spPr>
            <a:xfrm>
              <a:off x="7407862" y="5850516"/>
              <a:ext cx="836546" cy="219994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53" y="2500376"/>
            <a:ext cx="1651895" cy="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59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09321"/>
            <a:ext cx="1225716" cy="566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16517"/>
            <a:ext cx="1651895" cy="3525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4"/>
          <a:srcRect l="2640" t="3941" r="2435"/>
          <a:stretch/>
        </p:blipFill>
        <p:spPr>
          <a:xfrm>
            <a:off x="11677" y="0"/>
            <a:ext cx="9894323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430" y="3139415"/>
            <a:ext cx="9906859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32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55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Ⅳ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952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448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04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99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560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971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491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661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045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45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8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Ⅴ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332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1" y="842266"/>
            <a:ext cx="2262251" cy="750263"/>
          </a:xfrm>
          <a:prstGeom prst="rect">
            <a:avLst/>
          </a:prstGeom>
        </p:spPr>
      </p:pic>
      <p:grpSp>
        <p:nvGrpSpPr>
          <p:cNvPr id="90" name="그룹 89"/>
          <p:cNvGrpSpPr/>
          <p:nvPr userDrawn="1"/>
        </p:nvGrpSpPr>
        <p:grpSpPr>
          <a:xfrm>
            <a:off x="3283862" y="2102653"/>
            <a:ext cx="4110837" cy="3630603"/>
            <a:chOff x="2925341" y="2102653"/>
            <a:chExt cx="3794619" cy="3630603"/>
          </a:xfrm>
        </p:grpSpPr>
        <p:grpSp>
          <p:nvGrpSpPr>
            <p:cNvPr id="5" name="그룹 4"/>
            <p:cNvGrpSpPr/>
            <p:nvPr userDrawn="1"/>
          </p:nvGrpSpPr>
          <p:grpSpPr>
            <a:xfrm>
              <a:off x="3014635" y="2102653"/>
              <a:ext cx="3685059" cy="369332"/>
              <a:chOff x="3006389" y="2102653"/>
              <a:chExt cx="3685059" cy="369332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006389" y="2102653"/>
                <a:ext cx="30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381772" y="2102653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넷마이크로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서버 소개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8" name="그룹 7"/>
            <p:cNvGrpSpPr/>
            <p:nvPr userDrawn="1"/>
          </p:nvGrpSpPr>
          <p:grpSpPr>
            <a:xfrm>
              <a:off x="2925341" y="2611740"/>
              <a:ext cx="3794619" cy="369332"/>
              <a:chOff x="2896829" y="2590450"/>
              <a:chExt cx="3794619" cy="369332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2896829" y="259045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Ⅱ.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381772" y="259045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제품 라인업 및 </a:t>
                </a: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로드맵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2925341" y="3163340"/>
              <a:ext cx="3794619" cy="369332"/>
              <a:chOff x="2896829" y="3070042"/>
              <a:chExt cx="3794619" cy="36933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381772" y="3070042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도입사례 및 적용시스템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96829" y="3070042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Ⅲ.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4" name="그룹 13"/>
            <p:cNvGrpSpPr/>
            <p:nvPr userDrawn="1"/>
          </p:nvGrpSpPr>
          <p:grpSpPr>
            <a:xfrm>
              <a:off x="2925341" y="3713486"/>
              <a:ext cx="3794619" cy="369332"/>
              <a:chOff x="2896829" y="3548180"/>
              <a:chExt cx="3794619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2896829" y="354818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Ⅳ.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381772" y="354818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서버 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관리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솔루션</a:t>
                </a:r>
              </a:p>
            </p:txBody>
          </p:sp>
        </p:grpSp>
        <p:grpSp>
          <p:nvGrpSpPr>
            <p:cNvPr id="17" name="그룹 16"/>
            <p:cNvGrpSpPr/>
            <p:nvPr userDrawn="1"/>
          </p:nvGrpSpPr>
          <p:grpSpPr>
            <a:xfrm>
              <a:off x="2925341" y="4263632"/>
              <a:ext cx="3794619" cy="369332"/>
              <a:chOff x="2896829" y="4026318"/>
              <a:chExt cx="3794619" cy="3693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96829" y="4026318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Ⅴ.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81772" y="4026318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타사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제품 비교</a:t>
                </a:r>
              </a:p>
            </p:txBody>
          </p:sp>
        </p:grpSp>
        <p:grpSp>
          <p:nvGrpSpPr>
            <p:cNvPr id="20" name="그룹 19"/>
            <p:cNvGrpSpPr/>
            <p:nvPr userDrawn="1"/>
          </p:nvGrpSpPr>
          <p:grpSpPr>
            <a:xfrm>
              <a:off x="2925341" y="4813778"/>
              <a:ext cx="3794619" cy="369332"/>
              <a:chOff x="2896829" y="4504456"/>
              <a:chExt cx="3794619" cy="36933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896829" y="4504456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Ⅵ.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81772" y="4504456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넷마이크로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서버 인증서</a:t>
                </a:r>
              </a:p>
            </p:txBody>
          </p:sp>
        </p:grpSp>
        <p:grpSp>
          <p:nvGrpSpPr>
            <p:cNvPr id="23" name="그룹 22"/>
            <p:cNvGrpSpPr/>
            <p:nvPr userDrawn="1"/>
          </p:nvGrpSpPr>
          <p:grpSpPr>
            <a:xfrm>
              <a:off x="2925341" y="5363924"/>
              <a:ext cx="3794619" cy="369332"/>
              <a:chOff x="2896829" y="4982594"/>
              <a:chExt cx="3794619" cy="36933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2896829" y="4982594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Ⅶ.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381772" y="4982594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유지보수 서비스 지원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4893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50" name="그룹 49"/>
          <p:cNvGrpSpPr/>
          <p:nvPr userDrawn="1"/>
        </p:nvGrpSpPr>
        <p:grpSpPr>
          <a:xfrm>
            <a:off x="3314819" y="2102653"/>
            <a:ext cx="4110837" cy="3630603"/>
            <a:chOff x="3094288" y="2102653"/>
            <a:chExt cx="3794619" cy="3630603"/>
          </a:xfrm>
        </p:grpSpPr>
        <p:grpSp>
          <p:nvGrpSpPr>
            <p:cNvPr id="7" name="그룹 6"/>
            <p:cNvGrpSpPr/>
            <p:nvPr userDrawn="1"/>
          </p:nvGrpSpPr>
          <p:grpSpPr>
            <a:xfrm>
              <a:off x="3203848" y="2102653"/>
              <a:ext cx="3685059" cy="369332"/>
              <a:chOff x="3006389" y="2102653"/>
              <a:chExt cx="3685059" cy="36933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006389" y="2102653"/>
                <a:ext cx="3039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I.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381772" y="2102653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넷마이크로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E7E6E6">
                        <a:lumMod val="50000"/>
                      </a:srgbClr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서버 소개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0" name="그룹 9"/>
            <p:cNvGrpSpPr/>
            <p:nvPr userDrawn="1"/>
          </p:nvGrpSpPr>
          <p:grpSpPr>
            <a:xfrm>
              <a:off x="3094288" y="2611740"/>
              <a:ext cx="3794619" cy="369332"/>
              <a:chOff x="2896829" y="2590450"/>
              <a:chExt cx="379461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896829" y="259045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Ⅱ.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381772" y="259045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제품 라인업 및 </a:t>
                </a: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로드맵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3" name="그룹 12"/>
            <p:cNvGrpSpPr/>
            <p:nvPr userDrawn="1"/>
          </p:nvGrpSpPr>
          <p:grpSpPr>
            <a:xfrm>
              <a:off x="3094288" y="3163340"/>
              <a:ext cx="3794619" cy="369332"/>
              <a:chOff x="2896829" y="3070042"/>
              <a:chExt cx="3794619" cy="369332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381772" y="3070042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도입사례 및 적용시스템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896829" y="3070042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Ⅲ.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</p:grpSp>
        <p:grpSp>
          <p:nvGrpSpPr>
            <p:cNvPr id="16" name="그룹 15"/>
            <p:cNvGrpSpPr/>
            <p:nvPr userDrawn="1"/>
          </p:nvGrpSpPr>
          <p:grpSpPr>
            <a:xfrm>
              <a:off x="3094288" y="3713486"/>
              <a:ext cx="3794619" cy="369332"/>
              <a:chOff x="2896829" y="3548180"/>
              <a:chExt cx="3794619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2896829" y="3548180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Ⅳ.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381772" y="3548180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서버 </a:t>
                </a: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관리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솔루션</a:t>
                </a:r>
              </a:p>
            </p:txBody>
          </p:sp>
        </p:grpSp>
        <p:grpSp>
          <p:nvGrpSpPr>
            <p:cNvPr id="19" name="그룹 18"/>
            <p:cNvGrpSpPr/>
            <p:nvPr userDrawn="1"/>
          </p:nvGrpSpPr>
          <p:grpSpPr>
            <a:xfrm>
              <a:off x="3094288" y="4263632"/>
              <a:ext cx="3794619" cy="369332"/>
              <a:chOff x="2896829" y="4026318"/>
              <a:chExt cx="3794619" cy="369332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2896829" y="4026318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Ⅴ.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381772" y="4026318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타사 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제품 비교</a:t>
                </a:r>
              </a:p>
            </p:txBody>
          </p:sp>
        </p:grpSp>
        <p:grpSp>
          <p:nvGrpSpPr>
            <p:cNvPr id="22" name="그룹 21"/>
            <p:cNvGrpSpPr/>
            <p:nvPr userDrawn="1"/>
          </p:nvGrpSpPr>
          <p:grpSpPr>
            <a:xfrm>
              <a:off x="3094288" y="4813778"/>
              <a:ext cx="3794619" cy="369332"/>
              <a:chOff x="2896829" y="4504456"/>
              <a:chExt cx="3794619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896829" y="4504456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Ⅵ.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81772" y="4504456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넷마이크로</a:t>
                </a: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 서버 인증서</a:t>
                </a:r>
              </a:p>
            </p:txBody>
          </p:sp>
        </p:grpSp>
        <p:grpSp>
          <p:nvGrpSpPr>
            <p:cNvPr id="25" name="그룹 24"/>
            <p:cNvGrpSpPr/>
            <p:nvPr userDrawn="1"/>
          </p:nvGrpSpPr>
          <p:grpSpPr>
            <a:xfrm>
              <a:off x="3094288" y="5363924"/>
              <a:ext cx="3794619" cy="369332"/>
              <a:chOff x="2896829" y="4982594"/>
              <a:chExt cx="3794619" cy="36933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896829" y="4982594"/>
                <a:ext cx="523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Ⅶ. </a:t>
                </a:r>
                <a:endPara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3381772" y="4982594"/>
                <a:ext cx="3309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latin typeface="고도 M" panose="02000503000000020004" pitchFamily="2" charset="-127"/>
                    <a:ea typeface="고도 M" panose="02000503000000020004" pitchFamily="2" charset="-127"/>
                  </a:rPr>
                  <a:t>유지보수 서비스 지원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069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Ⅱ.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제품 라인업 및 </a:t>
              </a:r>
              <a:r>
                <a:rPr kumimoji="0" lang="ko-KR" altLang="en-US" kern="12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로드맵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2318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Ⅲ.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 서비스 지원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38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Ⅳ.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서버 </a:t>
              </a:r>
              <a:r>
                <a:rPr kumimoji="0" lang="ko-KR" altLang="en-US" kern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관리 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3929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Ⅴ.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타사 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439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Ⅵ.</a:t>
              </a: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넷마이크로</a:t>
              </a: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Ⅶ.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8762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  <p:grpSp>
        <p:nvGrpSpPr>
          <p:cNvPr id="7" name="그룹 6"/>
          <p:cNvGrpSpPr/>
          <p:nvPr userDrawn="1"/>
        </p:nvGrpSpPr>
        <p:grpSpPr>
          <a:xfrm>
            <a:off x="3470836" y="2102653"/>
            <a:ext cx="3992147" cy="369332"/>
            <a:chOff x="3006389" y="2102653"/>
            <a:chExt cx="3685059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3006389" y="2102653"/>
              <a:ext cx="3039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I.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81772" y="2102653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소개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3352146" y="2611740"/>
            <a:ext cx="4110837" cy="369332"/>
            <a:chOff x="2896829" y="2590450"/>
            <a:chExt cx="3794619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2896829" y="259045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Ⅱ.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81772" y="259045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라인업 및 </a:t>
              </a: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로드맵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3" name="그룹 12"/>
          <p:cNvGrpSpPr/>
          <p:nvPr userDrawn="1"/>
        </p:nvGrpSpPr>
        <p:grpSpPr>
          <a:xfrm>
            <a:off x="3352146" y="3163340"/>
            <a:ext cx="4110837" cy="369332"/>
            <a:chOff x="2896829" y="3070042"/>
            <a:chExt cx="3794619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3381772" y="3070042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도입사례 및 적용시스템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829" y="3070042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Ⅲ.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3352146" y="3713486"/>
            <a:ext cx="4110837" cy="369332"/>
            <a:chOff x="2896829" y="3548180"/>
            <a:chExt cx="3794619" cy="369332"/>
          </a:xfrm>
        </p:grpSpPr>
        <p:sp>
          <p:nvSpPr>
            <p:cNvPr id="17" name="TextBox 16"/>
            <p:cNvSpPr txBox="1"/>
            <p:nvPr/>
          </p:nvSpPr>
          <p:spPr>
            <a:xfrm>
              <a:off x="2896829" y="3548180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Ⅳ.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81772" y="3548180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서버 </a:t>
              </a: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관리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솔루션</a:t>
              </a: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3352146" y="4263632"/>
            <a:ext cx="4110837" cy="369332"/>
            <a:chOff x="2896829" y="4026318"/>
            <a:chExt cx="3794619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2896829" y="4026318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Ⅴ.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81772" y="4026318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타사 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제품 비교</a:t>
              </a:r>
            </a:p>
          </p:txBody>
        </p:sp>
      </p:grpSp>
      <p:grpSp>
        <p:nvGrpSpPr>
          <p:cNvPr id="22" name="그룹 21"/>
          <p:cNvGrpSpPr/>
          <p:nvPr userDrawn="1"/>
        </p:nvGrpSpPr>
        <p:grpSpPr>
          <a:xfrm>
            <a:off x="3352146" y="4813778"/>
            <a:ext cx="4110837" cy="369332"/>
            <a:chOff x="2896829" y="4504456"/>
            <a:chExt cx="3794619" cy="369332"/>
          </a:xfrm>
        </p:grpSpPr>
        <p:sp>
          <p:nvSpPr>
            <p:cNvPr id="23" name="TextBox 22"/>
            <p:cNvSpPr txBox="1"/>
            <p:nvPr/>
          </p:nvSpPr>
          <p:spPr>
            <a:xfrm>
              <a:off x="2896829" y="4504456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Ⅵ. </a:t>
              </a:r>
              <a:endParaRPr kumimoji="0"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latin typeface="고도 M" panose="02000503000000020004" pitchFamily="2" charset="-127"/>
                <a:ea typeface="고도 M" panose="02000503000000020004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81772" y="4504456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넷마이크로</a:t>
              </a:r>
              <a:r>
                <a:rPr kumimoji="0" lang="ko-KR" altLang="en-US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고도 M" panose="02000503000000020004" pitchFamily="2" charset="-127"/>
                  <a:ea typeface="고도 M" panose="02000503000000020004" pitchFamily="2" charset="-127"/>
                </a:rPr>
                <a:t> 서버 인증서</a:t>
              </a:r>
            </a:p>
          </p:txBody>
        </p:sp>
      </p:grpSp>
      <p:grpSp>
        <p:nvGrpSpPr>
          <p:cNvPr id="25" name="그룹 24"/>
          <p:cNvGrpSpPr/>
          <p:nvPr userDrawn="1"/>
        </p:nvGrpSpPr>
        <p:grpSpPr>
          <a:xfrm>
            <a:off x="3352146" y="5363924"/>
            <a:ext cx="4110837" cy="369332"/>
            <a:chOff x="2896829" y="4982594"/>
            <a:chExt cx="3794619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2896829" y="4982594"/>
              <a:ext cx="5230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Ⅶ. </a:t>
              </a:r>
              <a:endParaRPr kumimoji="0" lang="ko-KR" altLang="en-US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E6E6">
                    <a:lumMod val="50000"/>
                  </a:srgbClr>
                </a:solidFill>
                <a:latin typeface="고도 M" panose="02000503000000020004" pitchFamily="2" charset="-127"/>
                <a:ea typeface="고도 M" panose="02000503000000020004" pitchFamily="2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1772" y="4982594"/>
              <a:ext cx="33096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auto" latinLnBrk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kern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E6E6">
                      <a:lumMod val="50000"/>
                    </a:srgbClr>
                  </a:solidFill>
                  <a:latin typeface="고도 M" panose="02000503000000020004" pitchFamily="2" charset="-127"/>
                  <a:ea typeface="고도 M" panose="02000503000000020004" pitchFamily="2" charset="-127"/>
                  <a:cs typeface="+mn-cs"/>
                </a:rPr>
                <a:t>유지보수 서비스 지원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382913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845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8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2358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Ⅵ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64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411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409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4472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376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580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4933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7606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7929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9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123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Ⅰ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2" name="직사각형 11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402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2358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Ⅶ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120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Ⅱ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116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Ⅲ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41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Ⅳ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0917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Ⅴ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9946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2358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Ⅵ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613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72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Ⅷ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104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63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881856" y="6506824"/>
            <a:ext cx="160300" cy="15388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719410"/>
            <a:fld id="{FE8AD26A-F932-48A9-9CD9-EA89DF65F334}" type="slidenum">
              <a:rPr lang="ko-KR" altLang="en-US" sz="100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pPr algn="ctr" defTabSz="719410"/>
              <a:t>‹#›</a:t>
            </a:fld>
            <a:endParaRPr lang="ko-KR" altLang="en-US" sz="1000" dirty="0">
              <a:solidFill>
                <a:prstClr val="white">
                  <a:lumMod val="50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1720" y="97582"/>
            <a:ext cx="428322" cy="40011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r>
              <a:rPr lang="en-US" altLang="ko-KR" sz="2000" dirty="0" smtClean="0">
                <a:solidFill>
                  <a:srgbClr val="00B4D3"/>
                </a:solidFill>
                <a:latin typeface="+mj-ea"/>
                <a:ea typeface="+mj-ea"/>
              </a:rPr>
              <a:t>Ⅷ</a:t>
            </a:r>
            <a:endParaRPr lang="ko-KR" altLang="en-US" sz="2000" dirty="0">
              <a:solidFill>
                <a:srgbClr val="00B4D3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350837" y="526468"/>
            <a:ext cx="9204674" cy="382253"/>
            <a:chOff x="713858" y="1216546"/>
            <a:chExt cx="11358407" cy="511001"/>
          </a:xfrm>
        </p:grpSpPr>
        <p:sp>
          <p:nvSpPr>
            <p:cNvPr id="13" name="직사각형 12"/>
            <p:cNvSpPr/>
            <p:nvPr/>
          </p:nvSpPr>
          <p:spPr>
            <a:xfrm>
              <a:off x="713858" y="1216546"/>
              <a:ext cx="11358407" cy="511001"/>
            </a:xfrm>
            <a:prstGeom prst="rect">
              <a:avLst/>
            </a:prstGeom>
            <a:solidFill>
              <a:srgbClr val="2CAEA8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95450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lang="ko-KR" altLang="en-US" sz="196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09712" y="1296921"/>
              <a:ext cx="259560" cy="350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5572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0242" y="826267"/>
            <a:ext cx="2262251" cy="7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1" y="0"/>
            <a:ext cx="9906000" cy="66676"/>
          </a:xfrm>
          <a:prstGeom prst="rect">
            <a:avLst/>
          </a:prstGeom>
          <a:gradFill flip="none" rotWithShape="1">
            <a:gsLst>
              <a:gs pos="0">
                <a:srgbClr val="7CE1F1"/>
              </a:gs>
              <a:gs pos="100000">
                <a:srgbClr val="45D5C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45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8" name="이등변 삼각형 7"/>
          <p:cNvSpPr/>
          <p:nvPr userDrawn="1"/>
        </p:nvSpPr>
        <p:spPr>
          <a:xfrm flipV="1">
            <a:off x="143631" y="15039"/>
            <a:ext cx="156000" cy="108000"/>
          </a:xfrm>
          <a:prstGeom prst="triangle">
            <a:avLst/>
          </a:prstGeom>
          <a:solidFill>
            <a:srgbClr val="7CE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1" y="6358780"/>
            <a:ext cx="9906000" cy="499220"/>
          </a:xfrm>
          <a:prstGeom prst="rect">
            <a:avLst/>
          </a:prstGeom>
          <a:solidFill>
            <a:schemeClr val="bg2">
              <a:lumMod val="90000"/>
              <a:alpha val="1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37896"/>
            <a:ext cx="1225716" cy="56695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45092"/>
            <a:ext cx="1651895" cy="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6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85" r:id="rId9"/>
    <p:sldLayoutId id="2147483686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6"/>
          <a:srcRect l="2640" t="3941" r="2435"/>
          <a:stretch/>
        </p:blipFill>
        <p:spPr>
          <a:xfrm>
            <a:off x="11677" y="0"/>
            <a:ext cx="9894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2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1" r:id="rId2"/>
    <p:sldLayoutId id="2147483682" r:id="rId3"/>
    <p:sldLayoutId id="2147483683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7907" y="188640"/>
            <a:ext cx="9913907" cy="65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84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6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79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456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5"/>
          <a:srcRect l="2640" t="3941" r="2435"/>
          <a:stretch/>
        </p:blipFill>
        <p:spPr>
          <a:xfrm>
            <a:off x="11677" y="0"/>
            <a:ext cx="9894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3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-7907" y="188640"/>
            <a:ext cx="9913907" cy="652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99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-1" y="0"/>
            <a:ext cx="9906000" cy="66676"/>
          </a:xfrm>
          <a:prstGeom prst="rect">
            <a:avLst/>
          </a:prstGeom>
          <a:gradFill flip="none" rotWithShape="1">
            <a:gsLst>
              <a:gs pos="0">
                <a:srgbClr val="7CE1F1"/>
              </a:gs>
              <a:gs pos="100000">
                <a:srgbClr val="45D5C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45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8" name="이등변 삼각형 7"/>
          <p:cNvSpPr/>
          <p:nvPr userDrawn="1"/>
        </p:nvSpPr>
        <p:spPr>
          <a:xfrm flipV="1">
            <a:off x="143631" y="15039"/>
            <a:ext cx="156000" cy="108000"/>
          </a:xfrm>
          <a:prstGeom prst="triangle">
            <a:avLst/>
          </a:prstGeom>
          <a:solidFill>
            <a:srgbClr val="7CE1F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" y="6358780"/>
            <a:ext cx="9906000" cy="499220"/>
          </a:xfrm>
          <a:prstGeom prst="rect">
            <a:avLst/>
          </a:prstGeom>
          <a:solidFill>
            <a:schemeClr val="bg2">
              <a:lumMod val="90000"/>
              <a:alpha val="19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6337896"/>
            <a:ext cx="1225716" cy="5669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13" y="6445092"/>
            <a:ext cx="1651895" cy="3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1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  <p15:guide id="3" pos="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eg"/><Relationship Id="rId18" Type="http://schemas.openxmlformats.org/officeDocument/2006/relationships/image" Target="../media/image6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jpg"/><Relationship Id="rId17" Type="http://schemas.openxmlformats.org/officeDocument/2006/relationships/image" Target="../media/image60.jp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jpe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5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3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USER\Desktop\마케팅기획실\02. 이미지수정\0_받아라 병배야 _2_170501\2_01.pn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264" y="5029693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USER\Desktop\마케팅기획실\02. 이미지수정\0_받아라 병배야 _2_170501\3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048" y="5013177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USER\Desktop\마케팅기획실\02. 이미지수정\0_받아라 병배야 _2_170501\4.png"/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4653137"/>
            <a:ext cx="2376264" cy="149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256"/>
          <a:stretch/>
        </p:blipFill>
        <p:spPr>
          <a:xfrm>
            <a:off x="776536" y="5157192"/>
            <a:ext cx="1656184" cy="82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47564" y="5445224"/>
            <a:ext cx="8453586" cy="790079"/>
            <a:chOff x="315043" y="8389256"/>
            <a:chExt cx="6192000" cy="1103524"/>
          </a:xfrm>
        </p:grpSpPr>
        <p:pic>
          <p:nvPicPr>
            <p:cNvPr id="19" name="Picture 260" descr="도시이미지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43" y="8389256"/>
              <a:ext cx="3638291" cy="110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60" descr="도시이미지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752" y="8389256"/>
              <a:ext cx="3638291" cy="1103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623739"/>
              </p:ext>
            </p:extLst>
          </p:nvPr>
        </p:nvGraphicFramePr>
        <p:xfrm>
          <a:off x="706438" y="1125538"/>
          <a:ext cx="8494712" cy="4463702"/>
        </p:xfrm>
        <a:graphic>
          <a:graphicData uri="http://schemas.openxmlformats.org/drawingml/2006/table">
            <a:tbl>
              <a:tblPr/>
              <a:tblGrid>
                <a:gridCol w="950268"/>
                <a:gridCol w="2124164"/>
                <a:gridCol w="1355070"/>
                <a:gridCol w="1355070"/>
                <a:gridCol w="1355070"/>
                <a:gridCol w="1355070"/>
              </a:tblGrid>
              <a:tr h="36596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구분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출시제품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출시예정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6596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2017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분기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2017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분기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2017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분기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2018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1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분기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7317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Bold" panose="020D0804000000000000" pitchFamily="50" charset="-127"/>
                          <a:ea typeface="나눔고딕 Bold" panose="020D0804000000000000" pitchFamily="50" charset="-127"/>
                          <a:cs typeface="굴림" pitchFamily="50" charset="-127"/>
                        </a:rPr>
                        <a:t> Server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74283" marR="74283" marT="37142" marB="3714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Roadmap</a:t>
            </a: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29" y="2060849"/>
            <a:ext cx="2056352" cy="3307165"/>
          </a:xfrm>
          <a:prstGeom prst="rect">
            <a:avLst/>
          </a:prstGeom>
        </p:spPr>
      </p:pic>
      <p:sp>
        <p:nvSpPr>
          <p:cNvPr id="93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제품 라인업 및 </a:t>
            </a: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로드맵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885" y="2934528"/>
            <a:ext cx="2112667" cy="7860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137" y="3793250"/>
            <a:ext cx="2097415" cy="780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717" y="2060848"/>
            <a:ext cx="2168031" cy="8066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37" y="4624388"/>
            <a:ext cx="2097415" cy="6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2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417855"/>
              </p:ext>
            </p:extLst>
          </p:nvPr>
        </p:nvGraphicFramePr>
        <p:xfrm>
          <a:off x="728119" y="1092453"/>
          <a:ext cx="8473031" cy="5073396"/>
        </p:xfrm>
        <a:graphic>
          <a:graphicData uri="http://schemas.openxmlformats.org/drawingml/2006/table">
            <a:tbl>
              <a:tblPr/>
              <a:tblGrid>
                <a:gridCol w="1147283"/>
                <a:gridCol w="2441916"/>
                <a:gridCol w="2441916"/>
                <a:gridCol w="2441916"/>
              </a:tblGrid>
              <a:tr h="273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구분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N2-12QN/24QN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N2-M08GPU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N4-M12GPU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994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Model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74283" marR="74283" marT="37142" marB="3714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74283" marR="74283" marT="37142" marB="3714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Form Factor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pl-PL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2U 17.2” x 36.7” (LFF) / 35.7” (SFF) 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pl-PL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17.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</a:t>
                      </a:r>
                      <a:r>
                        <a:rPr kumimoji="1" lang="pl-PL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”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 </a:t>
                      </a:r>
                      <a:r>
                        <a:rPr kumimoji="1" lang="pl-PL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1.49”</a:t>
                      </a:r>
                      <a:endParaRPr kumimoji="1" lang="pl-PL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pl-PL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4U 17.24" x 30.31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CPU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2x Intel® E5-2600v3 and v4 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Intel ® E5-2600 v3 and v4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2x Intel® Processor E5-2600 v3/v4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MEM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8x DDR4 2400MHz L/RDIMM to 512GB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24x DDR4 2400MHz L/RDIMM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24x DDR4 2400MHz L/RDIMM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LAN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1GbE Base T 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10GbE SFP+ (optional)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10GbE SFP+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1GbE </a:t>
                      </a:r>
                      <a:b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</a:b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Optional 2x 10GbE SFP+ (10Base-T)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2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DISK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3.5” hot-swap SAS/SATA ,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24x 2.5” hot-swap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NVMe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/SAS/SATA </a:t>
                      </a:r>
                      <a:endParaRPr kumimoji="1" lang="ko-KR" altLang="en-US" sz="9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fi-FI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6x 2.5” SAS/SATA 2x 2.5” NVMe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2.5” hot-swap SAS/SATA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6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PCIe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1x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x8 (HHHL)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x16 *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 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x8 (HHHL)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1x Mezzanine (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x8)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x16* 1x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Gen3 x8, 1x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Mezz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PCIe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x8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PSU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up to 2200W Redundant PSUs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2200W Redundant PSUs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2000W Redundant Platinum PSUs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Remark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*</a:t>
                      </a:r>
                      <a:r>
                        <a:rPr lang="en-US" altLang="ko-KR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Per node</a:t>
                      </a:r>
                      <a:endParaRPr lang="ko-KR" altLang="en-US" sz="80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Optional support for </a:t>
                      </a:r>
                      <a:r>
                        <a:rPr lang="en-US" altLang="ko-KR" sz="80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nVidia</a:t>
                      </a:r>
                      <a:r>
                        <a:rPr lang="en-US" altLang="ko-KR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Tesla or Xeon Phi or AMD FirePro GPUs</a:t>
                      </a:r>
                      <a:endParaRPr lang="ko-KR" altLang="en-US" sz="80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92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용도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가상화</a:t>
                      </a:r>
                      <a:r>
                        <a:rPr lang="ko-KR" altLang="en-US" sz="80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또는 </a:t>
                      </a:r>
                      <a:r>
                        <a:rPr lang="ko-KR" altLang="en-US" sz="80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빅데이터</a:t>
                      </a:r>
                      <a:endParaRPr lang="ko-KR" altLang="en-US" sz="80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빅데이터</a:t>
                      </a:r>
                      <a:r>
                        <a:rPr lang="ko-KR" altLang="en-US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</a:t>
                      </a:r>
                      <a:r>
                        <a:rPr lang="en-US" altLang="ko-KR" sz="80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, </a:t>
                      </a:r>
                      <a:r>
                        <a:rPr lang="ko-KR" altLang="en-US" sz="80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비정형 데이터 분석용 서버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5" descr="C:\Users\USER\Desktop\마케팅기획실\02. 이미지수정\0_받아라 병배야 _2_170501\4.pn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80" y="1245158"/>
            <a:ext cx="1665570" cy="104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출시 예정 제품 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(QN / GPU Type)</a:t>
            </a:r>
          </a:p>
        </p:txBody>
      </p:sp>
      <p:sp>
        <p:nvSpPr>
          <p:cNvPr id="9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제품 라인업 및 </a:t>
            </a: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로드맵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131"/>
          <a:stretch/>
        </p:blipFill>
        <p:spPr>
          <a:xfrm>
            <a:off x="4733715" y="1460678"/>
            <a:ext cx="1355653" cy="8673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256"/>
          <a:stretch/>
        </p:blipFill>
        <p:spPr>
          <a:xfrm>
            <a:off x="7211362" y="1511072"/>
            <a:ext cx="1656184" cy="8238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63648" y="3184044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  <a:buSzPct val="80000"/>
              <a:defRPr/>
            </a:pP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*</a:t>
            </a:r>
            <a:endParaRPr lang="ko-KR" altLang="en-US" sz="90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648" y="4091880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  <a:buSzPct val="80000"/>
              <a:defRPr/>
            </a:pP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*</a:t>
            </a:r>
            <a:endParaRPr lang="ko-KR" altLang="en-US" sz="90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3648" y="5128592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  <a:buSzPct val="80000"/>
              <a:defRPr/>
            </a:pP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*</a:t>
            </a:r>
            <a:endParaRPr lang="ko-KR" altLang="en-US" sz="90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3648" y="2809528"/>
            <a:ext cx="2160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969696"/>
              </a:buClr>
              <a:buSzPct val="80000"/>
              <a:defRPr/>
            </a:pP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*</a:t>
            </a:r>
            <a:endParaRPr lang="ko-KR" altLang="en-US" sz="90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92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19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도입 사례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40950" y="1316485"/>
            <a:ext cx="8460201" cy="1098050"/>
            <a:chOff x="359949" y="1316485"/>
            <a:chExt cx="8460201" cy="1098050"/>
          </a:xfrm>
        </p:grpSpPr>
        <p:grpSp>
          <p:nvGrpSpPr>
            <p:cNvPr id="9" name="그룹 8"/>
            <p:cNvGrpSpPr/>
            <p:nvPr/>
          </p:nvGrpSpPr>
          <p:grpSpPr>
            <a:xfrm>
              <a:off x="359949" y="1316485"/>
              <a:ext cx="8460201" cy="1098050"/>
              <a:chOff x="157787" y="1100920"/>
              <a:chExt cx="8856149" cy="1149440"/>
            </a:xfrm>
          </p:grpSpPr>
          <p:grpSp>
            <p:nvGrpSpPr>
              <p:cNvPr id="2" name="그룹 1"/>
              <p:cNvGrpSpPr/>
              <p:nvPr/>
            </p:nvGrpSpPr>
            <p:grpSpPr>
              <a:xfrm>
                <a:off x="157787" y="1113520"/>
                <a:ext cx="1340848" cy="1136840"/>
                <a:chOff x="335476" y="1113520"/>
                <a:chExt cx="1340848" cy="1136840"/>
              </a:xfrm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335476" y="1113520"/>
                  <a:ext cx="1340848" cy="1136840"/>
                </a:xfrm>
                <a:prstGeom prst="roundRect">
                  <a:avLst>
                    <a:gd name="adj" fmla="val 5052"/>
                  </a:avLst>
                </a:prstGeom>
                <a:solidFill>
                  <a:sysClr val="window" lastClr="FFFFFF"/>
                </a:solidFill>
                <a:ln w="28575" algn="ctr">
                  <a:solidFill>
                    <a:srgbClr val="4BACC6">
                      <a:lumMod val="60000"/>
                      <a:lumOff val="40000"/>
                    </a:srgbClr>
                  </a:solidFill>
                  <a:miter lim="800000"/>
                  <a:headEnd/>
                  <a:tailEnd/>
                </a:ln>
                <a:effectLst>
                  <a:outerShdw blurRad="152400" sx="102000" sy="102000" algn="ctr" rotWithShape="0">
                    <a:prstClr val="black">
                      <a:alpha val="7000"/>
                    </a:prstClr>
                  </a:outerShdw>
                </a:effectLst>
              </p:spPr>
              <p:txBody>
                <a:bodyPr wrap="none" tIns="72000" anchor="t" anchorCtr="0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marL="0" lvl="1" indent="-90488" algn="ctr" defTabSz="874713" eaLnBrk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tabLst>
                      <a:tab pos="5648325" algn="l"/>
                    </a:tabLst>
                    <a:defRPr/>
                  </a:pPr>
                  <a:endParaRPr kumimoji="0" lang="ko-KR" altLang="en-US" sz="1400" kern="0" dirty="0">
                    <a:solidFill>
                      <a:prstClr val="white"/>
                    </a:solidFill>
                    <a:latin typeface="10X10" panose="020D0604000000000000" pitchFamily="50" charset="-127"/>
                    <a:ea typeface="10X10" panose="020D0604000000000000" pitchFamily="50" charset="-127"/>
                    <a:sym typeface="Monotype Sorts"/>
                  </a:endParaRPr>
                </a:p>
              </p:txBody>
            </p:sp>
            <p:pic>
              <p:nvPicPr>
                <p:cNvPr id="26" name="그림 2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75901" y="1446050"/>
                  <a:ext cx="1259998" cy="471780"/>
                </a:xfrm>
                <a:prstGeom prst="rect">
                  <a:avLst/>
                </a:prstGeom>
              </p:spPr>
            </p:pic>
          </p:grpSp>
          <p:sp>
            <p:nvSpPr>
              <p:cNvPr id="23" name="모서리가 둥근 직사각형 22"/>
              <p:cNvSpPr/>
              <p:nvPr/>
            </p:nvSpPr>
            <p:spPr>
              <a:xfrm>
                <a:off x="1660847" y="1113520"/>
                <a:ext cx="1340848" cy="1136840"/>
              </a:xfrm>
              <a:prstGeom prst="roundRect">
                <a:avLst>
                  <a:gd name="adj" fmla="val 5052"/>
                </a:avLst>
              </a:prstGeom>
              <a:solidFill>
                <a:sysClr val="window" lastClr="FFFFFF"/>
              </a:solidFill>
              <a:ln w="28575" algn="ctr">
                <a:solidFill>
                  <a:srgbClr val="4BACC6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>
                <a:outerShdw blurRad="152400" sx="102000" sy="102000" algn="ctr" rotWithShape="0">
                  <a:prstClr val="black">
                    <a:alpha val="7000"/>
                  </a:prstClr>
                </a:outerShdw>
              </a:effectLst>
            </p:spPr>
            <p:txBody>
              <a:bodyPr wrap="none" tIns="72000" anchor="t" anchorCtr="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0" lvl="1" indent="-90488" algn="ctr" defTabSz="874713" eaLnBrk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8325" algn="l"/>
                  </a:tabLst>
                  <a:defRPr/>
                </a:pPr>
                <a:endParaRPr kumimoji="0" lang="ko-KR" altLang="en-US" sz="1400" kern="0" dirty="0">
                  <a:solidFill>
                    <a:prstClr val="white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Monotype Sorts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4666967" y="1100920"/>
                <a:ext cx="1340848" cy="1136714"/>
              </a:xfrm>
              <a:prstGeom prst="roundRect">
                <a:avLst>
                  <a:gd name="adj" fmla="val 5052"/>
                </a:avLst>
              </a:prstGeom>
              <a:solidFill>
                <a:sysClr val="window" lastClr="FFFFFF"/>
              </a:solidFill>
              <a:ln w="28575" algn="ctr">
                <a:solidFill>
                  <a:srgbClr val="4BACC6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>
                <a:outerShdw blurRad="152400" sx="102000" sy="102000" algn="ctr" rotWithShape="0">
                  <a:prstClr val="black">
                    <a:alpha val="7000"/>
                  </a:prstClr>
                </a:outerShdw>
              </a:effectLst>
            </p:spPr>
            <p:txBody>
              <a:bodyPr wrap="none" tIns="72000" anchor="t" anchorCtr="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0" lvl="1" indent="-90488" algn="ctr" defTabSz="874713" eaLnBrk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8325" algn="l"/>
                  </a:tabLst>
                  <a:defRPr/>
                </a:pPr>
                <a:endParaRPr kumimoji="0" lang="ko-KR" altLang="en-US" sz="1400" kern="0" dirty="0">
                  <a:solidFill>
                    <a:prstClr val="white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Monotype Sorts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3163907" y="1113646"/>
                <a:ext cx="1340848" cy="1136714"/>
              </a:xfrm>
              <a:prstGeom prst="roundRect">
                <a:avLst>
                  <a:gd name="adj" fmla="val 5052"/>
                </a:avLst>
              </a:prstGeom>
              <a:solidFill>
                <a:sysClr val="window" lastClr="FFFFFF"/>
              </a:solidFill>
              <a:ln w="28575" algn="ctr">
                <a:solidFill>
                  <a:srgbClr val="4BACC6">
                    <a:lumMod val="60000"/>
                    <a:lumOff val="40000"/>
                  </a:srgbClr>
                </a:solidFill>
                <a:miter lim="800000"/>
                <a:headEnd/>
                <a:tailEnd/>
              </a:ln>
              <a:effectLst>
                <a:outerShdw blurRad="152400" sx="102000" sy="102000" algn="ctr" rotWithShape="0">
                  <a:prstClr val="black">
                    <a:alpha val="7000"/>
                  </a:prstClr>
                </a:outerShdw>
              </a:effectLst>
            </p:spPr>
            <p:txBody>
              <a:bodyPr wrap="none" tIns="72000" anchor="t" anchorCtr="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0" lvl="1" indent="-90488" algn="ctr" defTabSz="874713" eaLnBrk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80000"/>
                  <a:tabLst>
                    <a:tab pos="5648325" algn="l"/>
                  </a:tabLst>
                  <a:defRPr/>
                </a:pPr>
                <a:endParaRPr kumimoji="0" lang="ko-KR" altLang="en-US" sz="1400" kern="0" dirty="0">
                  <a:solidFill>
                    <a:prstClr val="white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Monotype Sorts"/>
                </a:endParaRPr>
              </a:p>
            </p:txBody>
          </p:sp>
          <p:pic>
            <p:nvPicPr>
              <p:cNvPr id="1026" name="Picture 2" descr="https://search.pstatic.net/common?type=o&amp;size=152x114&amp;quality=75&amp;direct=true&amp;src=http%3A%2F%2Fsstatic.naver.net%2Fkeypage%2Foutside%2Fgovernment%2F20160525171903119833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8805" y="1201719"/>
                <a:ext cx="1321894" cy="9914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그룹 5"/>
              <p:cNvGrpSpPr/>
              <p:nvPr/>
            </p:nvGrpSpPr>
            <p:grpSpPr>
              <a:xfrm>
                <a:off x="6170027" y="1113646"/>
                <a:ext cx="1340848" cy="1136714"/>
                <a:chOff x="6372200" y="1113646"/>
                <a:chExt cx="1340848" cy="1136714"/>
              </a:xfrm>
            </p:grpSpPr>
            <p:sp>
              <p:nvSpPr>
                <p:cNvPr id="32" name="모서리가 둥근 직사각형 31"/>
                <p:cNvSpPr/>
                <p:nvPr/>
              </p:nvSpPr>
              <p:spPr>
                <a:xfrm>
                  <a:off x="6372200" y="1113646"/>
                  <a:ext cx="1340848" cy="1136714"/>
                </a:xfrm>
                <a:prstGeom prst="roundRect">
                  <a:avLst>
                    <a:gd name="adj" fmla="val 5052"/>
                  </a:avLst>
                </a:prstGeom>
                <a:solidFill>
                  <a:sysClr val="window" lastClr="FFFFFF"/>
                </a:solidFill>
                <a:ln w="28575" algn="ctr">
                  <a:solidFill>
                    <a:srgbClr val="4BACC6">
                      <a:lumMod val="60000"/>
                      <a:lumOff val="40000"/>
                    </a:srgbClr>
                  </a:solidFill>
                  <a:miter lim="800000"/>
                  <a:headEnd/>
                  <a:tailEnd/>
                </a:ln>
                <a:effectLst>
                  <a:outerShdw blurRad="152400" sx="102000" sy="102000" algn="ctr" rotWithShape="0">
                    <a:prstClr val="black">
                      <a:alpha val="7000"/>
                    </a:prstClr>
                  </a:outerShdw>
                </a:effectLst>
              </p:spPr>
              <p:txBody>
                <a:bodyPr wrap="none" tIns="72000" anchor="t" anchorCtr="0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marL="0" lvl="1" indent="-90488" algn="ctr" defTabSz="874713" eaLnBrk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tabLst>
                      <a:tab pos="5648325" algn="l"/>
                    </a:tabLst>
                    <a:defRPr/>
                  </a:pPr>
                  <a:endParaRPr kumimoji="0" lang="ko-KR" altLang="en-US" sz="1400" kern="0" dirty="0">
                    <a:solidFill>
                      <a:prstClr val="white"/>
                    </a:solidFill>
                    <a:latin typeface="10X10" panose="020D0604000000000000" pitchFamily="50" charset="-127"/>
                    <a:ea typeface="10X10" panose="020D0604000000000000" pitchFamily="50" charset="-127"/>
                    <a:sym typeface="Monotype Sorts"/>
                  </a:endParaRPr>
                </a:p>
              </p:txBody>
            </p:sp>
            <p:pic>
              <p:nvPicPr>
                <p:cNvPr id="1028" name="Picture 4" descr="http://www.klid.or.kr/images/global/logo_klid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63258" y="1446050"/>
                  <a:ext cx="1171575" cy="381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그룹 7"/>
              <p:cNvGrpSpPr/>
              <p:nvPr/>
            </p:nvGrpSpPr>
            <p:grpSpPr>
              <a:xfrm>
                <a:off x="7673088" y="1113646"/>
                <a:ext cx="1340848" cy="1136714"/>
                <a:chOff x="7673088" y="1113646"/>
                <a:chExt cx="1340848" cy="1136714"/>
              </a:xfrm>
            </p:grpSpPr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7673088" y="1113646"/>
                  <a:ext cx="1340848" cy="1136714"/>
                </a:xfrm>
                <a:prstGeom prst="roundRect">
                  <a:avLst>
                    <a:gd name="adj" fmla="val 5052"/>
                  </a:avLst>
                </a:prstGeom>
                <a:solidFill>
                  <a:sysClr val="window" lastClr="FFFFFF"/>
                </a:solidFill>
                <a:ln w="28575" algn="ctr">
                  <a:solidFill>
                    <a:srgbClr val="4BACC6">
                      <a:lumMod val="60000"/>
                      <a:lumOff val="40000"/>
                    </a:srgbClr>
                  </a:solidFill>
                  <a:miter lim="800000"/>
                  <a:headEnd/>
                  <a:tailEnd/>
                </a:ln>
                <a:effectLst>
                  <a:outerShdw blurRad="152400" sx="102000" sy="102000" algn="ctr" rotWithShape="0">
                    <a:prstClr val="black">
                      <a:alpha val="7000"/>
                    </a:prstClr>
                  </a:outerShdw>
                </a:effectLst>
              </p:spPr>
              <p:txBody>
                <a:bodyPr wrap="none" tIns="72000" anchor="t" anchorCtr="0">
                  <a:scene3d>
                    <a:camera prst="orthographicFront"/>
                    <a:lightRig rig="threePt" dir="t"/>
                  </a:scene3d>
                  <a:sp3d>
                    <a:bevelT w="1270" h="1270"/>
                    <a:bevelB w="1270" h="1270"/>
                  </a:sp3d>
                </a:bodyPr>
                <a:lstStyle/>
                <a:p>
                  <a:pPr marL="0" lvl="1" indent="-90488" algn="ctr" defTabSz="874713" eaLnBrk="0" fontAlgn="auto" latinLnBrk="0" hangingPunct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white">
                        <a:lumMod val="65000"/>
                      </a:prstClr>
                    </a:buClr>
                    <a:buSzPct val="80000"/>
                    <a:tabLst>
                      <a:tab pos="5648325" algn="l"/>
                    </a:tabLst>
                    <a:defRPr/>
                  </a:pPr>
                  <a:endParaRPr kumimoji="0" lang="ko-KR" altLang="en-US" sz="1400" kern="0" dirty="0">
                    <a:solidFill>
                      <a:prstClr val="white"/>
                    </a:solidFill>
                    <a:latin typeface="10X10" panose="020D0604000000000000" pitchFamily="50" charset="-127"/>
                    <a:ea typeface="10X10" panose="020D0604000000000000" pitchFamily="50" charset="-127"/>
                    <a:sym typeface="Monotype Sorts"/>
                  </a:endParaRPr>
                </a:p>
              </p:txBody>
            </p:sp>
            <p:pic>
              <p:nvPicPr>
                <p:cNvPr id="29" name="그림 2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35608" y="1530620"/>
                  <a:ext cx="1240228" cy="359446"/>
                </a:xfrm>
                <a:prstGeom prst="rect">
                  <a:avLst/>
                </a:prstGeom>
              </p:spPr>
            </p:pic>
          </p:grpSp>
          <p:pic>
            <p:nvPicPr>
              <p:cNvPr id="1030" name="Picture 6" descr="https://search.pstatic.net/common?type=o&amp;size=152x114&amp;quality=75&amp;direct=true&amp;src=http%3A%2F%2Fsstatic.naver.net%2Fkeypage%2Foutside%2Fgovernment%2F20160330160631119343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8524" y="1201719"/>
                <a:ext cx="1301406" cy="976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Picture 2" descr="https://search.pstatic.net/common?type=o&amp;size=152x114&amp;quality=75&amp;direct=true&amp;src=http%3A%2F%2Fsstatic.naver.net%2Fkeypage%2Foutside%2Fgovernment%2F20160330160631119344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544" y="1412777"/>
              <a:ext cx="1251668" cy="93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도입 사례 및 적용시스템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40950" y="2762998"/>
            <a:ext cx="8460201" cy="1098050"/>
            <a:chOff x="157787" y="1100920"/>
            <a:chExt cx="8856149" cy="1149440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57787" y="1113520"/>
              <a:ext cx="1340848" cy="1136840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1660847" y="1113520"/>
              <a:ext cx="1340848" cy="1136840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666967" y="1100920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163907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70027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673088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116" y="2658590"/>
            <a:ext cx="1801043" cy="12024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2597272"/>
            <a:ext cx="1905347" cy="127209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40" y="2813986"/>
            <a:ext cx="1008110" cy="10081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43" y="2813986"/>
            <a:ext cx="979946" cy="9919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57" y="2713051"/>
            <a:ext cx="1152128" cy="12261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617" y="2713051"/>
            <a:ext cx="1806168" cy="1204536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741271" y="4203158"/>
            <a:ext cx="8460201" cy="1098050"/>
            <a:chOff x="157787" y="1100920"/>
            <a:chExt cx="8856149" cy="1149440"/>
          </a:xfrm>
        </p:grpSpPr>
        <p:sp>
          <p:nvSpPr>
            <p:cNvPr id="64" name="모서리가 둥근 직사각형 63"/>
            <p:cNvSpPr/>
            <p:nvPr/>
          </p:nvSpPr>
          <p:spPr>
            <a:xfrm>
              <a:off x="157787" y="1113520"/>
              <a:ext cx="1340848" cy="1136840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660847" y="1113520"/>
              <a:ext cx="1340848" cy="1136840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4666967" y="1100920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3163907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170027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7673088" y="1113646"/>
              <a:ext cx="1340848" cy="1136714"/>
            </a:xfrm>
            <a:prstGeom prst="roundRect">
              <a:avLst>
                <a:gd name="adj" fmla="val 5052"/>
              </a:avLst>
            </a:prstGeom>
            <a:solidFill>
              <a:sysClr val="window" lastClr="FFFFFF"/>
            </a:solidFill>
            <a:ln w="28575" algn="ctr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blurRad="152400" sx="102000" sy="102000" algn="ctr" rotWithShape="0">
                <a:prstClr val="black">
                  <a:alpha val="7000"/>
                </a:prstClr>
              </a:outerShdw>
            </a:effectLst>
          </p:spPr>
          <p:txBody>
            <a:bodyPr wrap="none" tIns="72000" anchor="t" anchorCtr="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lvl="1" indent="-90488" algn="ctr" defTabSz="874713" eaLnBrk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endParaRPr kumimoji="0" lang="ko-KR" altLang="en-US" sz="1400" kern="0" dirty="0">
                <a:solidFill>
                  <a:prstClr val="white"/>
                </a:solidFill>
                <a:latin typeface="10X10" panose="020D0604000000000000" pitchFamily="50" charset="-127"/>
                <a:ea typeface="10X10" panose="020D0604000000000000" pitchFamily="50" charset="-127"/>
                <a:sym typeface="Monotype Sort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79" y="4628504"/>
            <a:ext cx="1177019" cy="38899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690" y="4281409"/>
            <a:ext cx="1033140" cy="10331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322" y="4229376"/>
            <a:ext cx="1440158" cy="10718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4172404"/>
            <a:ext cx="1201408" cy="12014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46" y="4413344"/>
            <a:ext cx="1380742" cy="76927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08" y="4293096"/>
            <a:ext cx="1232450" cy="9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47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 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자원 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관리솔루션</a:t>
            </a:r>
          </a:p>
        </p:txBody>
      </p:sp>
      <p:grpSp>
        <p:nvGrpSpPr>
          <p:cNvPr id="56" name="그룹 55"/>
          <p:cNvGrpSpPr/>
          <p:nvPr/>
        </p:nvGrpSpPr>
        <p:grpSpPr>
          <a:xfrm>
            <a:off x="789440" y="1156569"/>
            <a:ext cx="4091552" cy="2375731"/>
            <a:chOff x="408440" y="1156568"/>
            <a:chExt cx="4091552" cy="2375731"/>
          </a:xfrm>
        </p:grpSpPr>
        <p:sp>
          <p:nvSpPr>
            <p:cNvPr id="35" name="Rectangle 51"/>
            <p:cNvSpPr>
              <a:spLocks noChangeArrowheads="1"/>
            </p:cNvSpPr>
            <p:nvPr/>
          </p:nvSpPr>
          <p:spPr bwMode="auto">
            <a:xfrm>
              <a:off x="408440" y="1156568"/>
              <a:ext cx="4091552" cy="23757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3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latinLnBrk="1">
                <a:lnSpc>
                  <a:spcPct val="110000"/>
                </a:lnSpc>
              </a:pPr>
              <a:endPara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2"/>
            <a:srcRect r="36510"/>
            <a:stretch/>
          </p:blipFill>
          <p:spPr>
            <a:xfrm>
              <a:off x="467544" y="1561904"/>
              <a:ext cx="3520256" cy="1608059"/>
            </a:xfrm>
            <a:prstGeom prst="rect">
              <a:avLst/>
            </a:prstGeom>
          </p:spPr>
        </p:pic>
        <p:sp>
          <p:nvSpPr>
            <p:cNvPr id="49" name="AutoShape 67"/>
            <p:cNvSpPr>
              <a:spLocks noChangeArrowheads="1"/>
            </p:cNvSpPr>
            <p:nvPr/>
          </p:nvSpPr>
          <p:spPr bwMode="auto">
            <a:xfrm>
              <a:off x="426852" y="1172088"/>
              <a:ext cx="1480852" cy="302541"/>
            </a:xfrm>
            <a:prstGeom prst="rect">
              <a:avLst/>
            </a:prstGeom>
            <a:solidFill>
              <a:srgbClr val="3FAD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82600" indent="-82600" algn="ctr" defTabSz="689287" latinLnBrk="0"/>
              <a:r>
                <a:rPr lang="en-US" altLang="ko-KR" sz="11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CPU </a:t>
              </a:r>
              <a:r>
                <a:rPr lang="ko-KR" altLang="en-US" sz="11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사용량</a:t>
              </a:r>
              <a:endParaRPr lang="en-US" altLang="ko-KR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109598" y="1156569"/>
            <a:ext cx="4091552" cy="2375731"/>
            <a:chOff x="4728598" y="1156568"/>
            <a:chExt cx="4091552" cy="2375731"/>
          </a:xfrm>
        </p:grpSpPr>
        <p:sp>
          <p:nvSpPr>
            <p:cNvPr id="36" name="Rectangle 51"/>
            <p:cNvSpPr>
              <a:spLocks noChangeArrowheads="1"/>
            </p:cNvSpPr>
            <p:nvPr/>
          </p:nvSpPr>
          <p:spPr bwMode="auto">
            <a:xfrm>
              <a:off x="4728598" y="1156568"/>
              <a:ext cx="4091552" cy="23757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3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latinLnBrk="1">
                <a:lnSpc>
                  <a:spcPct val="110000"/>
                </a:lnSpc>
              </a:pPr>
              <a:endPara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6575" y="1772816"/>
              <a:ext cx="3791330" cy="1338454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9096" y="1474629"/>
              <a:ext cx="1669643" cy="1954371"/>
            </a:xfrm>
            <a:prstGeom prst="rect">
              <a:avLst/>
            </a:prstGeom>
          </p:spPr>
        </p:pic>
        <p:sp>
          <p:nvSpPr>
            <p:cNvPr id="50" name="AutoShape 67"/>
            <p:cNvSpPr>
              <a:spLocks noChangeArrowheads="1"/>
            </p:cNvSpPr>
            <p:nvPr/>
          </p:nvSpPr>
          <p:spPr bwMode="auto">
            <a:xfrm>
              <a:off x="4745376" y="1172088"/>
              <a:ext cx="1479600" cy="302541"/>
            </a:xfrm>
            <a:prstGeom prst="rect">
              <a:avLst/>
            </a:prstGeom>
            <a:solidFill>
              <a:srgbClr val="3FAD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82600" indent="-82600" algn="ctr" defTabSz="689287" latinLnBrk="0"/>
              <a:r>
                <a:rPr lang="en-US" altLang="ko-KR" sz="11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Memory</a:t>
              </a:r>
              <a:r>
                <a:rPr lang="ko-KR" altLang="en-US" sz="11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사용량</a:t>
              </a:r>
              <a:endParaRPr lang="en-US" altLang="ko-KR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789440" y="3861582"/>
            <a:ext cx="4091552" cy="2375731"/>
            <a:chOff x="408440" y="3861581"/>
            <a:chExt cx="4091552" cy="2375731"/>
          </a:xfrm>
        </p:grpSpPr>
        <p:sp>
          <p:nvSpPr>
            <p:cNvPr id="37" name="Rectangle 51"/>
            <p:cNvSpPr>
              <a:spLocks noChangeArrowheads="1"/>
            </p:cNvSpPr>
            <p:nvPr/>
          </p:nvSpPr>
          <p:spPr bwMode="auto">
            <a:xfrm>
              <a:off x="408440" y="3861581"/>
              <a:ext cx="4091552" cy="23757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3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latinLnBrk="1">
                <a:lnSpc>
                  <a:spcPct val="110000"/>
                </a:lnSpc>
              </a:pPr>
              <a:endPara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362" y="4189289"/>
              <a:ext cx="3510582" cy="124599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66546" y="5256330"/>
              <a:ext cx="3059206" cy="925594"/>
            </a:xfrm>
            <a:prstGeom prst="rect">
              <a:avLst/>
            </a:prstGeom>
          </p:spPr>
        </p:pic>
        <p:sp>
          <p:nvSpPr>
            <p:cNvPr id="51" name="AutoShape 67"/>
            <p:cNvSpPr>
              <a:spLocks noChangeArrowheads="1"/>
            </p:cNvSpPr>
            <p:nvPr/>
          </p:nvSpPr>
          <p:spPr bwMode="auto">
            <a:xfrm>
              <a:off x="426852" y="3886748"/>
              <a:ext cx="1480852" cy="302541"/>
            </a:xfrm>
            <a:prstGeom prst="rect">
              <a:avLst/>
            </a:prstGeom>
            <a:solidFill>
              <a:srgbClr val="3FAD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82600" indent="-82600" algn="ctr" defTabSz="689287" latinLnBrk="0"/>
              <a:r>
                <a:rPr lang="en-US" altLang="ko-KR" sz="11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DISK </a:t>
              </a:r>
              <a:r>
                <a:rPr lang="ko-KR" altLang="en-US" sz="11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사용량</a:t>
              </a:r>
              <a:endParaRPr lang="en-US" altLang="ko-KR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09598" y="3861582"/>
            <a:ext cx="4091552" cy="2375731"/>
            <a:chOff x="4728598" y="3861581"/>
            <a:chExt cx="4091552" cy="2375731"/>
          </a:xfrm>
        </p:grpSpPr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4728598" y="3861581"/>
              <a:ext cx="4091552" cy="23757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8039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anchor="ctr"/>
            <a:lstStyle/>
            <a:p>
              <a:pPr latinLnBrk="1">
                <a:lnSpc>
                  <a:spcPct val="110000"/>
                </a:lnSpc>
              </a:pPr>
              <a:endParaRPr lang="ko-KR" altLang="en-US" sz="1000" dirty="0">
                <a:latin typeface="Rix고딕 B" panose="02020603020101020101" pitchFamily="18" charset="-127"/>
                <a:ea typeface="Rix고딕 B" panose="02020603020101020101" pitchFamily="18" charset="-127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64088" y="4257502"/>
              <a:ext cx="2894755" cy="1872741"/>
            </a:xfrm>
            <a:prstGeom prst="rect">
              <a:avLst/>
            </a:prstGeom>
          </p:spPr>
        </p:pic>
        <p:sp>
          <p:nvSpPr>
            <p:cNvPr id="52" name="AutoShape 67"/>
            <p:cNvSpPr>
              <a:spLocks noChangeArrowheads="1"/>
            </p:cNvSpPr>
            <p:nvPr/>
          </p:nvSpPr>
          <p:spPr bwMode="auto">
            <a:xfrm>
              <a:off x="4745376" y="3886748"/>
              <a:ext cx="1479600" cy="302541"/>
            </a:xfrm>
            <a:prstGeom prst="rect">
              <a:avLst/>
            </a:prstGeom>
            <a:solidFill>
              <a:srgbClr val="3FAD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82600" indent="-82600" algn="ctr" defTabSz="689287" latinLnBrk="0"/>
              <a:r>
                <a:rPr lang="en-US" altLang="ko-KR" sz="11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PSU </a:t>
              </a:r>
              <a:r>
                <a:rPr lang="ko-KR" altLang="en-US" sz="11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모니터링</a:t>
              </a:r>
              <a:endParaRPr lang="en-US" altLang="ko-KR" sz="1100" b="1" kern="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3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서버 관리 솔루션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3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890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70409"/>
              </p:ext>
            </p:extLst>
          </p:nvPr>
        </p:nvGraphicFramePr>
        <p:xfrm>
          <a:off x="706438" y="1125535"/>
          <a:ext cx="8494714" cy="5078142"/>
        </p:xfrm>
        <a:graphic>
          <a:graphicData uri="http://schemas.openxmlformats.org/drawingml/2006/table">
            <a:tbl>
              <a:tblPr/>
              <a:tblGrid>
                <a:gridCol w="1294234"/>
                <a:gridCol w="2400160"/>
                <a:gridCol w="2400160"/>
                <a:gridCol w="2400160"/>
              </a:tblGrid>
              <a:tr h="385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제조사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넷아스기술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E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T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3856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모델명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N2-M08E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SP*-2104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T** 108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MainBoard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제조 국가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USA</a:t>
                      </a:r>
                      <a:endParaRPr kumimoji="1" lang="pl-PL" altLang="ko-KR" sz="1000" b="1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Taiwan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China / Taiwan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Form Factor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CPU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 x Socket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E5-2600 v3 and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v4 up to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 x Socket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E5-2400 / E5-2600 v3 Product Family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 x Socket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E5-2600 V3 product family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Memory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1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16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 288-pin DDR4 DIMM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slots Capacity up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to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2TB</a:t>
                      </a:r>
                      <a:r>
                        <a:rPr kumimoji="1" lang="en-US" sz="1000" b="1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 </a:t>
                      </a:r>
                      <a:endParaRPr kumimoji="1" lang="en-US" sz="1000" b="1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en-US" sz="1000" b="1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제조사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: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SAMSUNG</a:t>
                      </a:r>
                      <a:endParaRPr kumimoji="1" lang="en-US" sz="10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38125" marR="95250" marT="19050" marB="1905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240-pin DIMMs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Capacity up to 1TB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240-pin DIMMs</a:t>
                      </a:r>
                      <a:r>
                        <a:rPr kumimoji="1" lang="it-IT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/>
                      </a:r>
                      <a:br>
                        <a:rPr kumimoji="1" lang="it-IT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</a:b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Capacity up to 1TB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Disk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2.5“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Hot-swap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SAS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drive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8Bays</a:t>
                      </a:r>
                      <a:endParaRPr kumimoji="1" lang="en-US" sz="10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38125" marR="95250" marT="19050" marB="1905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3.5" Hot-swap HDDs 4Bays +  2.5" Hot-swap HDDs 2Bays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 x 3.5" Hot-Swap HDD Bays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PCI-E Slot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x16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PCI-E 3.0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1slot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6slots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x16 PCI-E 3.0 1slot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5slots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5slots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PSU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1+1 Redundant 700W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Gold Level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Power Supply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550W(1+1) Redundant Power Supply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1+1 Redundant 700W Power Supply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000672" y="1125538"/>
            <a:ext cx="2376264" cy="51056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</a:t>
            </a:r>
            <a:r>
              <a:rPr lang="ko-KR" altLang="en-US" sz="2000" spc="-108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 </a:t>
            </a:r>
            <a:r>
              <a:rPr lang="en-US" altLang="ko-KR" sz="2000" spc="-108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(1U)</a:t>
            </a:r>
            <a:endParaRPr lang="en-US" altLang="ko-KR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타사 제품 비교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53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 </a:t>
            </a:r>
            <a:r>
              <a:rPr lang="ko-KR" altLang="en-US" sz="2000" spc="-108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 </a:t>
            </a:r>
            <a:r>
              <a:rPr lang="en-US" altLang="ko-KR" sz="2000" spc="-108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(2U)</a:t>
            </a:r>
            <a:endParaRPr lang="en-US" altLang="ko-KR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524597"/>
              </p:ext>
            </p:extLst>
          </p:nvPr>
        </p:nvGraphicFramePr>
        <p:xfrm>
          <a:off x="706438" y="1125535"/>
          <a:ext cx="8494714" cy="5105632"/>
        </p:xfrm>
        <a:graphic>
          <a:graphicData uri="http://schemas.openxmlformats.org/drawingml/2006/table">
            <a:tbl>
              <a:tblPr/>
              <a:tblGrid>
                <a:gridCol w="1294234"/>
                <a:gridCol w="2400160"/>
                <a:gridCol w="2400160"/>
                <a:gridCol w="2400160"/>
              </a:tblGrid>
              <a:tr h="40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제조사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넷아스기술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E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T </a:t>
                      </a:r>
                      <a:r>
                        <a:rPr kumimoji="1" lang="ko-KR" altLang="en-US" sz="11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사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4095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모델명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N2-M12</a:t>
                      </a:r>
                      <a:endParaRPr kumimoji="1" lang="en-US" altLang="ko-KR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SU7-22**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T** 20*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13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MainBoard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제조 국가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USA</a:t>
                      </a:r>
                      <a:endParaRPr kumimoji="1" lang="pl-PL" altLang="ko-KR" sz="1000" b="1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Taiwan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China / Taiwan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0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Form Factor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Rack Type</a:t>
                      </a:r>
                      <a:endParaRPr kumimoji="1" lang="pl-PL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9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CPU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 x Socket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E5-2600 v3 and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v4 up to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E5-2400 / E5-2600 v3 Product Family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 x Socket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Intel® Xeon® Processor E5-2600 V3 product family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61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Memory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16x 288-pin DDR4 DIMM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slots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Capacity up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to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2TB</a:t>
                      </a:r>
                      <a:r>
                        <a:rPr kumimoji="1" lang="en-US" sz="1000" b="1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 </a:t>
                      </a:r>
                    </a:p>
                  </a:txBody>
                  <a:tcPr marL="238125" marR="95250" marT="19050" marB="1905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240-pin DIMMs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Capacity up to 1024B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240-pin DIMMs</a:t>
                      </a:r>
                      <a:r>
                        <a:rPr kumimoji="1" lang="it-IT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/>
                      </a:r>
                      <a:br>
                        <a:rPr kumimoji="1" lang="it-IT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</a:b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Capacity up to 1024B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79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Disk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</a:t>
                      </a:r>
                      <a:r>
                        <a:rPr kumimoji="1" lang="en-US" sz="10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3.5" Hot-swap SAS3/SATA3 drive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bays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2.5" </a:t>
                      </a:r>
                      <a:r>
                        <a:rPr kumimoji="1" lang="en-US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Hot-swap SATA drive bays </a:t>
                      </a:r>
                      <a:r>
                        <a:rPr kumimoji="1" lang="en-US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(rear)</a:t>
                      </a:r>
                      <a:endParaRPr kumimoji="1" lang="en-US" sz="10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38125" marR="95250" marT="19050" marB="1905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6Gbps SAS2 / SATA3 / SSD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 x 3.5" Hot-Swap HDD Bays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SATA/SAS 6/12Gbps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지원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 x 3.5" Hot-Swap HDD Bays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84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PCI-E Slot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x16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PCI-E 3.0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1slot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6slots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x16 PCI-E 3.0 1slot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5slots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x8 PCI-E 3.0 5slots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39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PSU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1+1 Redundant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920W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80PLUS </a:t>
                      </a:r>
                      <a:r>
                        <a:rPr kumimoji="1" lang="en-US" altLang="ko-KR" sz="10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Platinum Power Supply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1100W(1+1) Redundant Power Supply, 80 PLUS Gold High efficiency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1+1 Redundant 800W 80PLUS Platinum Power Supply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000672" y="1125538"/>
            <a:ext cx="2376264" cy="51056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타사 제품 비교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19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81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044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직접생산확인증명서 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중기간경쟁제품</a:t>
            </a:r>
            <a:endParaRPr lang="en-US" altLang="ko-KR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0938" y="1124745"/>
            <a:ext cx="8450402" cy="5116269"/>
          </a:xfrm>
          <a:prstGeom prst="rect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40938" y="1194328"/>
            <a:ext cx="8469452" cy="2673890"/>
            <a:chOff x="422478" y="1330377"/>
            <a:chExt cx="9098071" cy="2500385"/>
          </a:xfrm>
        </p:grpSpPr>
        <p:sp>
          <p:nvSpPr>
            <p:cNvPr id="29" name="직사각형 28"/>
            <p:cNvSpPr/>
            <p:nvPr/>
          </p:nvSpPr>
          <p:spPr>
            <a:xfrm>
              <a:off x="427438" y="1336758"/>
              <a:ext cx="9072648" cy="4205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01600">
                <a:schemeClr val="tx2">
                  <a:lumMod val="40000"/>
                  <a:lumOff val="60000"/>
                </a:schemeClr>
              </a:innerShdw>
            </a:effectLst>
          </p:spPr>
          <p:txBody>
            <a:bodyPr lIns="792000" anchor="ctr">
              <a:sp3d contourW="12700"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marL="104775" indent="-104775" latinLnBrk="0">
                <a:lnSpc>
                  <a:spcPts val="13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Wingdings" pitchFamily="2" charset="2"/>
                <a:buChar char="§"/>
                <a:tabLst>
                  <a:tab pos="5186857" algn="l"/>
                </a:tabLst>
                <a:defRPr/>
              </a:pPr>
              <a:endParaRPr lang="ko-KR" altLang="en-US" sz="1300" dirty="0">
                <a:solidFill>
                  <a:srgbClr val="000000"/>
                </a:solidFill>
                <a:latin typeface="산돌고딕B" pitchFamily="18" charset="-127"/>
                <a:ea typeface="산돌고딕B" pitchFamily="18" charset="-127"/>
                <a:sym typeface="Monotype Sorts"/>
              </a:endParaRPr>
            </a:p>
          </p:txBody>
        </p:sp>
        <p:grpSp>
          <p:nvGrpSpPr>
            <p:cNvPr id="30" name="그룹 216"/>
            <p:cNvGrpSpPr/>
            <p:nvPr/>
          </p:nvGrpSpPr>
          <p:grpSpPr>
            <a:xfrm>
              <a:off x="422478" y="1330377"/>
              <a:ext cx="9098071" cy="2500385"/>
              <a:chOff x="426284" y="1541557"/>
              <a:chExt cx="9098071" cy="2500385"/>
            </a:xfrm>
          </p:grpSpPr>
          <p:sp>
            <p:nvSpPr>
              <p:cNvPr id="31" name="이등변 삼각형 30"/>
              <p:cNvSpPr/>
              <p:nvPr/>
            </p:nvSpPr>
            <p:spPr>
              <a:xfrm rot="10800000">
                <a:off x="4884477" y="1541557"/>
                <a:ext cx="184219" cy="108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6200000" flipV="1">
                <a:off x="385570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rot="5400000" flipH="1" flipV="1">
                <a:off x="9372868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Rectangle 128"/>
          <p:cNvSpPr>
            <a:spLocks noChangeArrowheads="1"/>
          </p:cNvSpPr>
          <p:nvPr/>
        </p:nvSpPr>
        <p:spPr bwMode="auto">
          <a:xfrm>
            <a:off x="1462038" y="1333292"/>
            <a:ext cx="273953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직 접 생 산 확 인 증 명 서 </a:t>
            </a:r>
            <a:r>
              <a:rPr lang="en-US" altLang="ko-KR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(</a:t>
            </a:r>
            <a:r>
              <a:rPr lang="ko-KR" altLang="en-US" sz="130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컴퓨터서버</a:t>
            </a:r>
            <a:r>
              <a:rPr lang="en-US" altLang="ko-KR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)</a:t>
            </a:r>
            <a:endParaRPr lang="ko-KR" altLang="en-US" sz="13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35" name="Rectangle 128"/>
          <p:cNvSpPr>
            <a:spLocks noChangeArrowheads="1"/>
          </p:cNvSpPr>
          <p:nvPr/>
        </p:nvSpPr>
        <p:spPr bwMode="auto">
          <a:xfrm>
            <a:off x="5781159" y="1320242"/>
            <a:ext cx="289662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직 접 생 산 확 인 증 명 서 </a:t>
            </a:r>
            <a:r>
              <a:rPr lang="en-US" altLang="ko-KR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(</a:t>
            </a:r>
            <a:r>
              <a:rPr lang="ko-KR" altLang="en-US" sz="130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디스크어레이</a:t>
            </a:r>
            <a:r>
              <a:rPr lang="en-US" altLang="ko-KR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)</a:t>
            </a:r>
            <a:endParaRPr lang="ko-KR" altLang="en-US" sz="13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972901" y="1650897"/>
            <a:ext cx="12289" cy="4590117"/>
          </a:xfrm>
          <a:prstGeom prst="line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84" y="1871543"/>
            <a:ext cx="3168354" cy="399335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2127" t="15461" r="33333" b="6063"/>
          <a:stretch/>
        </p:blipFill>
        <p:spPr>
          <a:xfrm>
            <a:off x="5529064" y="1919653"/>
            <a:ext cx="3175272" cy="3945241"/>
          </a:xfrm>
          <a:prstGeom prst="rect">
            <a:avLst/>
          </a:prstGeom>
        </p:spPr>
      </p:pic>
      <p:sp>
        <p:nvSpPr>
          <p:cNvPr id="15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인증서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KC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인증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대기전력 시험 성적서</a:t>
            </a:r>
            <a:endParaRPr lang="en-US" altLang="ko-KR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40938" y="1124745"/>
            <a:ext cx="8450402" cy="5116269"/>
          </a:xfrm>
          <a:prstGeom prst="rect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40938" y="1194328"/>
            <a:ext cx="8469452" cy="2673890"/>
            <a:chOff x="422478" y="1330377"/>
            <a:chExt cx="9098071" cy="2500385"/>
          </a:xfrm>
        </p:grpSpPr>
        <p:sp>
          <p:nvSpPr>
            <p:cNvPr id="29" name="직사각형 28"/>
            <p:cNvSpPr/>
            <p:nvPr/>
          </p:nvSpPr>
          <p:spPr>
            <a:xfrm>
              <a:off x="427438" y="1336758"/>
              <a:ext cx="9072648" cy="4205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01600">
                <a:schemeClr val="tx2">
                  <a:lumMod val="40000"/>
                  <a:lumOff val="60000"/>
                </a:schemeClr>
              </a:innerShdw>
            </a:effectLst>
          </p:spPr>
          <p:txBody>
            <a:bodyPr lIns="792000" anchor="ctr">
              <a:sp3d contourW="12700"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marL="104775" indent="-104775" latinLnBrk="0">
                <a:lnSpc>
                  <a:spcPts val="13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Wingdings" pitchFamily="2" charset="2"/>
                <a:buChar char="§"/>
                <a:tabLst>
                  <a:tab pos="5186857" algn="l"/>
                </a:tabLst>
                <a:defRPr/>
              </a:pPr>
              <a:endParaRPr lang="ko-KR" altLang="en-US" sz="1300" dirty="0">
                <a:solidFill>
                  <a:srgbClr val="000000"/>
                </a:solidFill>
                <a:latin typeface="산돌고딕B" pitchFamily="18" charset="-127"/>
                <a:ea typeface="산돌고딕B" pitchFamily="18" charset="-127"/>
                <a:sym typeface="Monotype Sorts"/>
              </a:endParaRPr>
            </a:p>
          </p:txBody>
        </p:sp>
        <p:grpSp>
          <p:nvGrpSpPr>
            <p:cNvPr id="30" name="그룹 216"/>
            <p:cNvGrpSpPr/>
            <p:nvPr/>
          </p:nvGrpSpPr>
          <p:grpSpPr>
            <a:xfrm>
              <a:off x="422478" y="1330377"/>
              <a:ext cx="9098071" cy="2500385"/>
              <a:chOff x="426284" y="1541557"/>
              <a:chExt cx="9098071" cy="2500385"/>
            </a:xfrm>
          </p:grpSpPr>
          <p:sp>
            <p:nvSpPr>
              <p:cNvPr id="31" name="이등변 삼각형 30"/>
              <p:cNvSpPr/>
              <p:nvPr/>
            </p:nvSpPr>
            <p:spPr>
              <a:xfrm rot="10800000">
                <a:off x="4884477" y="1541557"/>
                <a:ext cx="184219" cy="108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2" name="이등변 삼각형 31"/>
              <p:cNvSpPr/>
              <p:nvPr/>
            </p:nvSpPr>
            <p:spPr>
              <a:xfrm rot="16200000" flipV="1">
                <a:off x="385570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3" name="이등변 삼각형 32"/>
              <p:cNvSpPr/>
              <p:nvPr/>
            </p:nvSpPr>
            <p:spPr>
              <a:xfrm rot="5400000" flipH="1" flipV="1">
                <a:off x="9372868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34" name="Rectangle 128"/>
          <p:cNvSpPr>
            <a:spLocks noChangeArrowheads="1"/>
          </p:cNvSpPr>
          <p:nvPr/>
        </p:nvSpPr>
        <p:spPr bwMode="auto">
          <a:xfrm>
            <a:off x="2541658" y="1333292"/>
            <a:ext cx="580287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en-US" altLang="ko-KR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KC </a:t>
            </a:r>
            <a:r>
              <a:rPr lang="ko-KR" altLang="en-US" sz="130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인증</a:t>
            </a:r>
          </a:p>
        </p:txBody>
      </p:sp>
      <p:sp>
        <p:nvSpPr>
          <p:cNvPr id="35" name="Rectangle 128"/>
          <p:cNvSpPr>
            <a:spLocks noChangeArrowheads="1"/>
          </p:cNvSpPr>
          <p:nvPr/>
        </p:nvSpPr>
        <p:spPr bwMode="auto">
          <a:xfrm>
            <a:off x="6476059" y="1320242"/>
            <a:ext cx="150682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ko-KR" altLang="en-US" sz="1300" dirty="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대기전력 시험 성적서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096" y="2011044"/>
            <a:ext cx="2486920" cy="386023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69" y="1854250"/>
            <a:ext cx="3024336" cy="4065612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72901" y="1650897"/>
            <a:ext cx="12289" cy="4590117"/>
          </a:xfrm>
          <a:prstGeom prst="line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</p:cxnSp>
      <p:sp>
        <p:nvSpPr>
          <p:cNvPr id="15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인증서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70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40938" y="1124745"/>
            <a:ext cx="8450402" cy="5116269"/>
          </a:xfrm>
          <a:prstGeom prst="rect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  <p:txBody>
          <a:bodyPr wrap="none" tIns="72000" anchor="t" anchorCtr="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40938" y="1194328"/>
            <a:ext cx="8469452" cy="2673890"/>
            <a:chOff x="422478" y="1330377"/>
            <a:chExt cx="9098071" cy="2500385"/>
          </a:xfrm>
        </p:grpSpPr>
        <p:sp>
          <p:nvSpPr>
            <p:cNvPr id="10" name="직사각형 9"/>
            <p:cNvSpPr/>
            <p:nvPr/>
          </p:nvSpPr>
          <p:spPr>
            <a:xfrm>
              <a:off x="427438" y="1336758"/>
              <a:ext cx="9072648" cy="4205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101600">
                <a:schemeClr val="tx2">
                  <a:lumMod val="40000"/>
                  <a:lumOff val="60000"/>
                </a:schemeClr>
              </a:innerShdw>
            </a:effectLst>
          </p:spPr>
          <p:txBody>
            <a:bodyPr lIns="792000" anchor="ctr">
              <a:sp3d contourW="12700">
                <a:contourClr>
                  <a:schemeClr val="tx2">
                    <a:lumMod val="50000"/>
                  </a:schemeClr>
                </a:contourClr>
              </a:sp3d>
            </a:bodyPr>
            <a:lstStyle/>
            <a:p>
              <a:pPr marL="104775" indent="-104775" latinLnBrk="0">
                <a:lnSpc>
                  <a:spcPts val="1300"/>
                </a:lnSpc>
                <a:spcBef>
                  <a:spcPts val="300"/>
                </a:spcBef>
                <a:spcAft>
                  <a:spcPts val="300"/>
                </a:spcAft>
                <a:buSzPct val="100000"/>
                <a:buFont typeface="Wingdings" pitchFamily="2" charset="2"/>
                <a:buChar char="§"/>
                <a:tabLst>
                  <a:tab pos="5186857" algn="l"/>
                </a:tabLst>
                <a:defRPr/>
              </a:pPr>
              <a:endParaRPr lang="ko-KR" altLang="en-US" sz="1300" dirty="0">
                <a:solidFill>
                  <a:srgbClr val="000000"/>
                </a:solidFill>
                <a:latin typeface="산돌고딕B" pitchFamily="18" charset="-127"/>
                <a:ea typeface="산돌고딕B" pitchFamily="18" charset="-127"/>
                <a:sym typeface="Monotype Sorts"/>
              </a:endParaRPr>
            </a:p>
          </p:txBody>
        </p:sp>
        <p:grpSp>
          <p:nvGrpSpPr>
            <p:cNvPr id="12" name="그룹 216"/>
            <p:cNvGrpSpPr/>
            <p:nvPr/>
          </p:nvGrpSpPr>
          <p:grpSpPr>
            <a:xfrm>
              <a:off x="422478" y="1330377"/>
              <a:ext cx="9098071" cy="2500385"/>
              <a:chOff x="426284" y="1541557"/>
              <a:chExt cx="9098071" cy="2500385"/>
            </a:xfrm>
          </p:grpSpPr>
          <p:sp>
            <p:nvSpPr>
              <p:cNvPr id="15" name="이등변 삼각형 14"/>
              <p:cNvSpPr/>
              <p:nvPr/>
            </p:nvSpPr>
            <p:spPr>
              <a:xfrm rot="10800000">
                <a:off x="4884477" y="1541557"/>
                <a:ext cx="184219" cy="108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이등변 삼각형 16"/>
              <p:cNvSpPr/>
              <p:nvPr/>
            </p:nvSpPr>
            <p:spPr>
              <a:xfrm rot="16200000" flipV="1">
                <a:off x="385570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5400000" flipH="1" flipV="1">
                <a:off x="9372868" y="3890455"/>
                <a:ext cx="192201" cy="110773"/>
              </a:xfrm>
              <a:prstGeom prst="triangle">
                <a:avLst/>
              </a:prstGeom>
              <a:solidFill>
                <a:srgbClr val="125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9" name="Rectangle 128"/>
          <p:cNvSpPr>
            <a:spLocks noChangeArrowheads="1"/>
          </p:cNvSpPr>
          <p:nvPr/>
        </p:nvSpPr>
        <p:spPr bwMode="auto">
          <a:xfrm>
            <a:off x="1583863" y="1333292"/>
            <a:ext cx="249587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대기전력저감 우수제품 신고 확인서</a:t>
            </a:r>
            <a:endParaRPr lang="ko-KR" altLang="en-US" sz="13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sp>
        <p:nvSpPr>
          <p:cNvPr id="22" name="Rectangle 128"/>
          <p:cNvSpPr>
            <a:spLocks noChangeArrowheads="1"/>
          </p:cNvSpPr>
          <p:nvPr/>
        </p:nvSpPr>
        <p:spPr bwMode="auto">
          <a:xfrm>
            <a:off x="5981532" y="1320242"/>
            <a:ext cx="249587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defRPr/>
            </a:pPr>
            <a:r>
              <a:rPr lang="ko-KR" altLang="en-US" sz="1300">
                <a:solidFill>
                  <a:schemeClr val="bg1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대기전력저감 우수제품 신고 확인서</a:t>
            </a:r>
            <a:endParaRPr lang="ko-KR" altLang="en-US" sz="1300" dirty="0">
              <a:solidFill>
                <a:schemeClr val="bg1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45" y="1905364"/>
            <a:ext cx="2843706" cy="41049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752" y="1926281"/>
            <a:ext cx="2841436" cy="410326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대기전력저감 우수제품 신고확인서</a:t>
            </a:r>
            <a:endParaRPr lang="en-US" altLang="ko-KR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972901" y="1650897"/>
            <a:ext cx="12289" cy="4590117"/>
          </a:xfrm>
          <a:prstGeom prst="line">
            <a:avLst/>
          </a:prstGeom>
          <a:solidFill>
            <a:sysClr val="window" lastClr="FFFFFF"/>
          </a:solidFill>
          <a:ln w="28575" algn="ctr">
            <a:solidFill>
              <a:srgbClr val="4BACC6">
                <a:lumMod val="60000"/>
                <a:lumOff val="40000"/>
              </a:srgbClr>
            </a:solidFill>
            <a:miter lim="800000"/>
            <a:headEnd/>
            <a:tailEnd/>
          </a:ln>
          <a:effectLst>
            <a:outerShdw blurRad="152400" sx="102000" sy="102000" algn="ctr" rotWithShape="0">
              <a:prstClr val="black">
                <a:alpha val="7000"/>
              </a:prstClr>
            </a:outerShdw>
          </a:effectLst>
        </p:spPr>
      </p:cxnSp>
      <p:sp>
        <p:nvSpPr>
          <p:cNvPr id="16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인증서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11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0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704850" y="1134269"/>
            <a:ext cx="8496300" cy="231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36000" bIns="36000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en-US" altLang="ko-KR" sz="1700" b="1" dirty="0">
                <a:solidFill>
                  <a:srgbClr val="1CB1FC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Customer Support</a:t>
            </a:r>
          </a:p>
          <a:p>
            <a:pPr algn="just" latinLnBrk="0">
              <a:lnSpc>
                <a:spcPct val="150000"/>
              </a:lnSpc>
            </a:pPr>
            <a:r>
              <a:rPr lang="ko-KR" altLang="en-US" sz="1600" dirty="0" err="1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넷아스기술은</a:t>
            </a:r>
            <a:r>
              <a:rPr lang="ko-KR" altLang="en-US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 </a:t>
            </a:r>
            <a:r>
              <a:rPr lang="en-US" altLang="ko-KR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2013</a:t>
            </a:r>
            <a:r>
              <a:rPr lang="ko-KR" altLang="en-US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년 부터 현재까지 전국적으로 서버 유지보수 사업을 수행하며 획득한 노하우를 바탕으로 철저한 사후 관리서비스를 제공하고 있습니다</a:t>
            </a:r>
            <a:r>
              <a:rPr lang="en-US" altLang="ko-KR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.</a:t>
            </a:r>
          </a:p>
          <a:p>
            <a:pPr marL="285750" indent="-285750" algn="just" latinLnBrk="0">
              <a:lnSpc>
                <a:spcPct val="150000"/>
              </a:lnSpc>
              <a:buFont typeface="Arial" charset="0"/>
              <a:buChar char="•"/>
            </a:pPr>
            <a:endParaRPr lang="en-US" altLang="ko-KR" sz="1600" dirty="0">
              <a:ln>
                <a:solidFill>
                  <a:srgbClr val="C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  <a:sym typeface="맑은 고딕"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en-US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전국유지보수 네트워크를 통해</a:t>
            </a:r>
            <a:endParaRPr lang="en-US" altLang="ko-KR" sz="1600" dirty="0">
              <a:ln>
                <a:solidFill>
                  <a:srgbClr val="C00000">
                    <a:alpha val="0"/>
                  </a:srgb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  <a:sym typeface="맑은 고딕"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24</a:t>
            </a:r>
            <a:r>
              <a:rPr lang="ko-KR" altLang="en-US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시간 </a:t>
            </a:r>
            <a:r>
              <a:rPr lang="en-US" altLang="ko-KR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365</a:t>
            </a:r>
            <a:r>
              <a:rPr lang="ko-KR" altLang="en-US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일 고객서비스를 제공합니다</a:t>
            </a:r>
            <a:r>
              <a:rPr lang="en-US" altLang="ko-KR" sz="16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  <a:sym typeface="맑은 고딕"/>
              </a:rPr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68" y="2204864"/>
            <a:ext cx="3915583" cy="376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믿을 수 있는 고객 지원 서비스</a:t>
            </a:r>
          </a:p>
        </p:txBody>
      </p:sp>
      <p:sp>
        <p:nvSpPr>
          <p:cNvPr id="7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유지보수 서비스 지원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3068" y="3898648"/>
            <a:ext cx="4159933" cy="1618584"/>
            <a:chOff x="379189" y="3826640"/>
            <a:chExt cx="4159933" cy="161858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5737" b="91646" l="10000" r="90000"/>
                      </a14:imgEffect>
                    </a14:imgLayer>
                  </a14:imgProps>
                </a:ext>
              </a:extLst>
            </a:blip>
            <a:srcRect l="12966" t="64747" r="8726" b="10383"/>
            <a:stretch/>
          </p:blipFill>
          <p:spPr>
            <a:xfrm>
              <a:off x="379189" y="3826640"/>
              <a:ext cx="4159933" cy="1292952"/>
            </a:xfrm>
            <a:prstGeom prst="rect">
              <a:avLst/>
            </a:prstGeom>
          </p:spPr>
        </p:pic>
        <p:sp>
          <p:nvSpPr>
            <p:cNvPr id="8" name="AutoShape 67"/>
            <p:cNvSpPr>
              <a:spLocks noChangeArrowheads="1"/>
            </p:cNvSpPr>
            <p:nvPr/>
          </p:nvSpPr>
          <p:spPr bwMode="auto">
            <a:xfrm>
              <a:off x="755576" y="5119592"/>
              <a:ext cx="2900090" cy="325632"/>
            </a:xfrm>
            <a:prstGeom prst="rect">
              <a:avLst/>
            </a:prstGeom>
            <a:solidFill>
              <a:srgbClr val="3FADFF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82600" indent="-82600" algn="ctr" defTabSz="689287" latinLnBrk="0"/>
              <a:r>
                <a:rPr lang="ko-KR" altLang="en-US" sz="14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고객서비스 </a:t>
              </a:r>
              <a:r>
                <a:rPr lang="ko-KR" altLang="en-US" sz="1400" b="1" kern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센터 </a:t>
              </a:r>
              <a:r>
                <a:rPr lang="en-US" altLang="ko-KR" sz="1400" b="1" kern="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02-6965-7337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69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 bwMode="auto">
          <a:xfrm>
            <a:off x="4088904" y="1102170"/>
            <a:ext cx="3960440" cy="2479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2017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베리타스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HA (</a:t>
            </a:r>
            <a:r>
              <a:rPr kumimoji="0" lang="en-US" altLang="ko-KR" sz="1100" b="1" dirty="0" err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infoscale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) OEM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공급자 체결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2017 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스토리지  직접생산 인증 획득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2017 KC 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인증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획득 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(</a:t>
            </a:r>
            <a:r>
              <a:rPr kumimoji="0" lang="en-US" altLang="ko-KR" sz="1100" b="1" dirty="0" err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sNettMicro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Storage)</a:t>
            </a: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2016 KC 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인증 획득 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(</a:t>
            </a:r>
            <a:r>
              <a:rPr kumimoji="0" lang="en-US" altLang="ko-KR" sz="1100" b="1" dirty="0" err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NettMicro</a:t>
            </a: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Server)</a:t>
            </a: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2016 REDHAT </a:t>
            </a:r>
            <a:r>
              <a:rPr kumimoji="0" lang="ko-KR" altLang="en-US" sz="1100" b="1" dirty="0" err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파트너십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체결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2016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서버 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제조 공장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및 컴퓨터 서버 직접생산 인증 획득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2014 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기업부설연구소 설립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marL="82550" indent="-82550" latinLnBrk="0">
              <a:lnSpc>
                <a:spcPct val="150000"/>
              </a:lnSpc>
              <a:spcBef>
                <a:spcPct val="30000"/>
              </a:spcBef>
              <a:buClr>
                <a:srgbClr val="969696"/>
              </a:buClr>
              <a:buSzPct val="80000"/>
              <a:buFont typeface="Wingdings" pitchFamily="2" charset="2"/>
              <a:buChar char="§"/>
            </a:pPr>
            <a:r>
              <a:rPr kumimoji="0" lang="en-US" altLang="ko-KR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2013 </a:t>
            </a:r>
            <a:r>
              <a:rPr kumimoji="0" lang="ko-KR" altLang="en-US" sz="1100" b="1" dirty="0" err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넷아스</a:t>
            </a:r>
            <a:r>
              <a:rPr kumimoji="0" lang="ko-KR" altLang="en-US" sz="1100" b="1" dirty="0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기술 </a:t>
            </a:r>
            <a:r>
              <a:rPr kumimoji="0" lang="ko-KR" altLang="en-US" sz="1100" b="1">
                <a:solidFill>
                  <a:srgbClr val="4D4D4D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본사 설립</a:t>
            </a:r>
            <a:endParaRPr kumimoji="0" lang="en-US" altLang="ko-KR" sz="1100" b="1" dirty="0">
              <a:solidFill>
                <a:srgbClr val="4D4D4D"/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1102170"/>
            <a:ext cx="2880320" cy="24482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32" y="4081992"/>
            <a:ext cx="3816350" cy="2089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738354" y="4081992"/>
            <a:ext cx="4248472" cy="2053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just" latinLnBrk="0">
              <a:lnSpc>
                <a:spcPts val="1400"/>
              </a:lnSpc>
            </a:pPr>
            <a:r>
              <a:rPr lang="ko-KR" altLang="en-US" sz="1000" b="1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넷마이크</a:t>
            </a:r>
            <a:r>
              <a:rPr lang="ko-KR" altLang="en-US" sz="1000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로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서버는 </a:t>
            </a: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미국 제조사의 메인보드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세계 최대 시장점유율인 삼성 메모리 등 </a:t>
            </a: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최고의 제품을 기반으로 생산 제작하는 국산 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x86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서버 입니다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.</a:t>
            </a:r>
          </a:p>
          <a:p>
            <a:pPr algn="just" latinLnBrk="0">
              <a:lnSpc>
                <a:spcPts val="1400"/>
              </a:lnSpc>
            </a:pP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b="1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넷마이크로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서버는</a:t>
            </a: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dirty="0" err="1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고용량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메모리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고급 스토리지 기술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최신 네트워킹 솔루션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고급 전력 절약 구성요소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향상된 냉각 시스템을 바탕으로 </a:t>
            </a:r>
            <a:r>
              <a:rPr lang="ko-KR" altLang="en-US" sz="1000" dirty="0" err="1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고품격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하드웨어와 서비스를 제공하고 있습니다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.</a:t>
            </a:r>
          </a:p>
          <a:p>
            <a:pPr algn="just" latinLnBrk="0">
              <a:lnSpc>
                <a:spcPts val="1400"/>
              </a:lnSpc>
            </a:pP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b="1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넷마이크로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 서버는 </a:t>
            </a:r>
            <a:endParaRPr lang="en-US" altLang="ko-KR" sz="1000" dirty="0">
              <a:latin typeface="나눔고딕 Bold" panose="020D0804000000000000" pitchFamily="50" charset="-127"/>
              <a:ea typeface="나눔고딕 Bold" panose="020D0804000000000000" pitchFamily="50" charset="-127"/>
              <a:sym typeface="맑은 고딕"/>
            </a:endParaRPr>
          </a:p>
          <a:p>
            <a:pPr algn="just" latinLnBrk="0">
              <a:lnSpc>
                <a:spcPts val="1400"/>
              </a:lnSpc>
            </a:pP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대법원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국세청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, </a:t>
            </a:r>
            <a:r>
              <a:rPr lang="ko-KR" altLang="en-US" sz="100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금융위원회 </a:t>
            </a:r>
            <a:r>
              <a:rPr lang="ko-KR" altLang="en-US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등 다양한 공공기관에서 인정받은 서버 입니다</a:t>
            </a:r>
            <a:r>
              <a:rPr lang="en-US" altLang="ko-KR" sz="1000" dirty="0">
                <a:latin typeface="나눔고딕 Bold" panose="020D0804000000000000" pitchFamily="50" charset="-127"/>
                <a:ea typeface="나눔고딕 Bold" panose="020D0804000000000000" pitchFamily="50" charset="-127"/>
                <a:sym typeface="맑은 고딕"/>
              </a:rPr>
              <a:t>.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en-US" altLang="ko-KR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Nettars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Tech, Inc.</a:t>
            </a:r>
          </a:p>
        </p:txBody>
      </p:sp>
    </p:spTree>
    <p:extLst>
      <p:ext uri="{BB962C8B-B14F-4D97-AF65-F5344CB8AC3E}">
        <p14:creationId xmlns:p14="http://schemas.microsoft.com/office/powerpoint/2010/main" val="32244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 txBox="1">
            <a:spLocks noChangeArrowheads="1"/>
          </p:cNvSpPr>
          <p:nvPr/>
        </p:nvSpPr>
        <p:spPr>
          <a:xfrm>
            <a:off x="741363" y="5217851"/>
            <a:ext cx="2184400" cy="258762"/>
          </a:xfrm>
          <a:prstGeom prst="rect">
            <a:avLst/>
          </a:prstGeom>
          <a:noFill/>
        </p:spPr>
        <p:txBody>
          <a:bodyPr wrap="none"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sz="14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For more information</a:t>
            </a:r>
          </a:p>
        </p:txBody>
      </p:sp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868066" y="5589762"/>
            <a:ext cx="1736053" cy="57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</a:pPr>
            <a:r>
              <a:rPr lang="ko-KR" altLang="en-US" sz="1100" b="0" dirty="0" err="1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영업팀</a:t>
            </a:r>
            <a:r>
              <a:rPr lang="ko-KR" altLang="en-US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 </a:t>
            </a:r>
            <a:r>
              <a:rPr lang="en-US" altLang="ko-KR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/ </a:t>
            </a:r>
            <a:r>
              <a:rPr lang="ko-KR" altLang="en-US" sz="1100" b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김주영 </a:t>
            </a:r>
            <a:r>
              <a:rPr lang="ko-KR" altLang="en-US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차장</a:t>
            </a:r>
            <a:endParaRPr lang="en-US" altLang="ko-KR" sz="1100" b="0" dirty="0">
              <a:solidFill>
                <a:srgbClr val="333333"/>
              </a:solidFill>
              <a:latin typeface="나눔고딕 Bold" panose="020D0804000000000000" pitchFamily="50" charset="-127"/>
              <a:ea typeface="나눔고딕 Bold" panose="020D0804000000000000" pitchFamily="50" charset="-127"/>
            </a:endParaRPr>
          </a:p>
          <a:p>
            <a:pPr algn="l" eaLnBrk="1" latinLnBrk="0" hangingPunct="1">
              <a:spcBef>
                <a:spcPct val="20000"/>
              </a:spcBef>
            </a:pPr>
            <a:r>
              <a:rPr lang="en-US" altLang="zh-TW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Tel: 02-6965-7337</a:t>
            </a:r>
          </a:p>
          <a:p>
            <a:pPr algn="l" eaLnBrk="1" latinLnBrk="0" hangingPunct="1">
              <a:spcBef>
                <a:spcPct val="20000"/>
              </a:spcBef>
            </a:pPr>
            <a:r>
              <a:rPr lang="en-US" altLang="zh-TW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E-mail: </a:t>
            </a:r>
            <a:r>
              <a:rPr lang="en-US" altLang="ko-KR" sz="1100" b="0" dirty="0">
                <a:solidFill>
                  <a:srgbClr val="333333"/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</a:rPr>
              <a:t>sales@nettars.co.kr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793780" y="5967194"/>
            <a:ext cx="3744416" cy="261610"/>
            <a:chOff x="4788024" y="5834300"/>
            <a:chExt cx="3744416" cy="261610"/>
          </a:xfrm>
        </p:grpSpPr>
        <p:sp>
          <p:nvSpPr>
            <p:cNvPr id="5" name="직사각형 4"/>
            <p:cNvSpPr/>
            <p:nvPr/>
          </p:nvSpPr>
          <p:spPr>
            <a:xfrm>
              <a:off x="4788024" y="5834300"/>
              <a:ext cx="3744416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/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국산 </a:t>
              </a:r>
              <a:r>
                <a:rPr lang="en-US" altLang="ko-KR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x86 </a:t>
              </a:r>
              <a:r>
                <a:rPr lang="ko-KR" altLang="en-US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서버</a:t>
              </a:r>
              <a:r>
                <a:rPr lang="ko-KR" altLang="ko-KR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중기간</a:t>
              </a:r>
              <a:r>
                <a:rPr lang="en-US" altLang="ko-KR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 </a:t>
              </a:r>
              <a:r>
                <a:rPr lang="ko-KR" altLang="ko-KR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경쟁제품 </a:t>
              </a:r>
              <a:r>
                <a:rPr lang="ko-KR" altLang="en-US" sz="110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나눔고딕 Bold" panose="020D0804000000000000" pitchFamily="50" charset="-127"/>
                  <a:ea typeface="나눔고딕 Bold" panose="020D0804000000000000" pitchFamily="50" charset="-127"/>
                  <a:cs typeface="굴림" pitchFamily="50" charset="-127"/>
                </a:rPr>
                <a:t>선도 기업</a:t>
              </a:r>
              <a:endParaRPr lang="ko-KR" altLang="ko-KR" sz="1100">
                <a:ln>
                  <a:solidFill>
                    <a:srgbClr val="C00000">
                      <a:alpha val="0"/>
                    </a:srgbClr>
                  </a:solidFill>
                </a:ln>
                <a:latin typeface="나눔고딕 Bold" panose="020D0804000000000000" pitchFamily="50" charset="-127"/>
                <a:ea typeface="나눔고딕 Bold" panose="020D0804000000000000" pitchFamily="50" charset="-127"/>
                <a:cs typeface="굴림" pitchFamily="50" charset="-127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38" b="37601"/>
            <a:stretch/>
          </p:blipFill>
          <p:spPr>
            <a:xfrm>
              <a:off x="7431178" y="5850516"/>
              <a:ext cx="836546" cy="219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041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191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t="30801" r="23141" b="30800"/>
          <a:stretch/>
        </p:blipFill>
        <p:spPr>
          <a:xfrm>
            <a:off x="6569291" y="3967397"/>
            <a:ext cx="2704885" cy="1006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6" y="4952855"/>
            <a:ext cx="2528233" cy="12382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2785" y="4973866"/>
            <a:ext cx="1296839" cy="2884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 bwMode="auto">
          <a:xfrm>
            <a:off x="920552" y="1185464"/>
            <a:ext cx="8064896" cy="1180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36000" bIns="36000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넷마이크로</a:t>
            </a:r>
            <a:r>
              <a:rPr lang="ko-KR" altLang="en-US" sz="1600" b="1" dirty="0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 서버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는 미국 제조사의 서버 플랫폼을 사용하고 있습니다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. 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또한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 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메모리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, 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하드디스크 등을 최고의 브랜드 제품 및 제조 기술을 이전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·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적용하여 최고의 성능과 안정성을 보장합니다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63" y="4251817"/>
            <a:ext cx="1675510" cy="1005306"/>
          </a:xfrm>
          <a:prstGeom prst="rect">
            <a:avLst/>
          </a:prstGeom>
        </p:spPr>
      </p:pic>
      <p:sp>
        <p:nvSpPr>
          <p:cNvPr id="10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소개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pic>
        <p:nvPicPr>
          <p:cNvPr id="11" name="Picture 3" descr="C:\Users\USER\Desktop\마케팅기획실\02. 이미지수정\0_받아라 병배야 _2_170501\2_01.pn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405" y="4725145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C:\Users\USER\Desktop\마케팅기획실\02. 이미지수정\0_받아라 병배야 _2_170501\4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63" y="1514945"/>
            <a:ext cx="4261750" cy="267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:\Users\USER\Desktop\마케팅기획실\02. 이미지수정\0_받아라 병배야 _2_170501\3.png"/>
          <p:cNvPicPr preferRelativeResize="0"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4682828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6256"/>
          <a:stretch/>
        </p:blipFill>
        <p:spPr>
          <a:xfrm>
            <a:off x="1352600" y="2852937"/>
            <a:ext cx="2807950" cy="139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7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/>
          <p:cNvSpPr txBox="1"/>
          <p:nvPr/>
        </p:nvSpPr>
        <p:spPr>
          <a:xfrm>
            <a:off x="2288704" y="1196752"/>
            <a:ext cx="6912768" cy="96180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DRAM SSD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반도체 기술을 적용한 고성능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I/O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처리 기술이 적용된 시스템입니다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PCI-Express Interface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적용으로 높은 처리 대역폭을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다양한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Drive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혼용이 가능합니다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.(</a:t>
            </a:r>
            <a:r>
              <a:rPr kumimoji="0"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NVMe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, SAS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또는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SATA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지원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)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초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광대역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,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클러스터 또는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쿼드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서버 어플리케이션을 지원하며 핵심업무의 엔터프라이즈 급 서버에 최적화 되어 있습니다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  <a:endParaRPr kumimoji="0"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Monotype Sorts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2288704" y="2564905"/>
            <a:ext cx="6912768" cy="8079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완벽한 이중화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아키텍쳐는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데이터 손실을 철저히 보호합니다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RAID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기능구성을 통하여 데이터의 보장 및 고품질 서비스 플랫폼을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표준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x86 Architecture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기반의 제품으로서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범용성을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전국적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AS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망을 갖추어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24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시간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365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일 전국 어디서나 고객 서비스를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  <a:endParaRPr kumimoji="0"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Monotype Sorts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2271688" y="3827185"/>
            <a:ext cx="6912768" cy="10259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NVMe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, SAS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또는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SATA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를 지원합니다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고속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I/O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처리 성능과 대용량 저장공간을 동시에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I/O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성능 가속 지원 및 유연한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확장성을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지원합니다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최고의 확장성과 업무 연속성을 위한 최고의 품질을 제공합니다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다수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노드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플랫폼의 탁월한 설계로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TCO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절감을 극대화 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  <a:endParaRPr kumimoji="0"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Monotype Sorts"/>
            </a:endParaRPr>
          </a:p>
        </p:txBody>
      </p:sp>
      <p:sp>
        <p:nvSpPr>
          <p:cNvPr id="28" name="TextBox 19"/>
          <p:cNvSpPr txBox="1"/>
          <p:nvPr/>
        </p:nvSpPr>
        <p:spPr>
          <a:xfrm>
            <a:off x="2288704" y="5229201"/>
            <a:ext cx="6912768" cy="8079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8 ~ 24 Drive Bay </a:t>
            </a:r>
            <a:r>
              <a:rPr kumimoji="0" lang="ko-KR" altLang="en-US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하이브리드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 구조에 의한 별도의 저장 공간을 확보합니다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최대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16Memory Slot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지원으로 최대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2TB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메모리 확장이 가능합니다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자체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Cache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솔루션 적용에 따른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I/O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처리 성능을 극대화 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</a:p>
          <a:p>
            <a:pPr marL="146050" lvl="2" indent="-146050" latinLnBrk="0">
              <a:lnSpc>
                <a:spcPts val="1200"/>
              </a:lnSpc>
              <a:spcBef>
                <a:spcPts val="200"/>
              </a:spcBef>
              <a:spcAft>
                <a:spcPts val="300"/>
              </a:spcAft>
              <a:buClr>
                <a:prstClr val="black">
                  <a:lumMod val="50000"/>
                  <a:lumOff val="50000"/>
                </a:prstClr>
              </a:buClr>
              <a:buSzPct val="70000"/>
              <a:buFont typeface="Wingdings" pitchFamily="2" charset="2"/>
              <a:buChar char="u"/>
              <a:defRPr/>
            </a:pP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초고속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DRAM SSD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지원을 통한 차별화된 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Multi-tier </a:t>
            </a:r>
            <a:r>
              <a:rPr kumimoji="0"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환경 구성이 가능합니다</a:t>
            </a:r>
            <a:r>
              <a:rPr kumimoji="0"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고딕 Bold" panose="020D0804000000000000" pitchFamily="50" charset="-127"/>
                <a:ea typeface="나눔고딕 Bold" panose="020D0804000000000000" pitchFamily="50" charset="-127"/>
                <a:sym typeface="Monotype Sorts"/>
              </a:rPr>
              <a:t>.</a:t>
            </a:r>
            <a:endParaRPr kumimoji="0"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고딕 Bold" panose="020D0804000000000000" pitchFamily="50" charset="-127"/>
              <a:ea typeface="나눔고딕 Bold" panose="020D0804000000000000" pitchFamily="50" charset="-127"/>
              <a:sym typeface="Monotype Sorts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848545" y="1052738"/>
            <a:ext cx="1253997" cy="5209151"/>
            <a:chOff x="467544" y="1052737"/>
            <a:chExt cx="1334753" cy="5544615"/>
          </a:xfrm>
        </p:grpSpPr>
        <p:grpSp>
          <p:nvGrpSpPr>
            <p:cNvPr id="35" name="그룹 34"/>
            <p:cNvGrpSpPr/>
            <p:nvPr/>
          </p:nvGrpSpPr>
          <p:grpSpPr>
            <a:xfrm>
              <a:off x="467544" y="1052737"/>
              <a:ext cx="1334753" cy="1317304"/>
              <a:chOff x="420124" y="1270221"/>
              <a:chExt cx="1309656" cy="122267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74130" y="1308606"/>
                <a:ext cx="1184865" cy="1106172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100" kern="0"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pic>
            <p:nvPicPr>
              <p:cNvPr id="9" name="Picture 4" descr="C:\Users\woo\Desktop\Untitled-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0124" y="1270221"/>
                <a:ext cx="1309656" cy="1222675"/>
              </a:xfrm>
              <a:prstGeom prst="rect">
                <a:avLst/>
              </a:prstGeom>
              <a:noFill/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640135" y="1391368"/>
              <a:ext cx="995475" cy="631567"/>
            </a:xfrm>
            <a:prstGeom prst="rect">
              <a:avLst/>
            </a:prstGeom>
          </p:spPr>
          <p:txBody>
            <a:bodyPr wrap="square" tIns="36000" bIns="36000" anchor="ctr" anchorCtr="0">
              <a:noAutofit/>
            </a:bodyPr>
            <a:lstStyle/>
            <a:p>
              <a:pPr marL="0" lvl="1" indent="-90488" algn="ctr" defTabSz="874713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0" lang="ko-KR" altLang="en-US" sz="1400" kern="0" dirty="0">
                  <a:ln>
                    <a:solidFill>
                      <a:prstClr val="white">
                        <a:alpha val="2000"/>
                      </a:prstClr>
                    </a:solidFill>
                  </a:ln>
                  <a:solidFill>
                    <a:srgbClr val="008FA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Monotype Sorts"/>
                </a:rPr>
                <a:t>차세대 </a:t>
              </a:r>
              <a:r>
                <a:rPr kumimoji="0" lang="ko-KR" altLang="en-US" sz="1400" kern="0" dirty="0" err="1">
                  <a:ln>
                    <a:solidFill>
                      <a:prstClr val="white">
                        <a:alpha val="2000"/>
                      </a:prstClr>
                    </a:solidFill>
                  </a:ln>
                  <a:solidFill>
                    <a:srgbClr val="008FA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Monotype Sorts"/>
                </a:rPr>
                <a:t>아키텍쳐</a:t>
              </a:r>
              <a:endParaRPr kumimoji="0" lang="ko-KR" altLang="en-US" sz="1400" kern="0" dirty="0">
                <a:ln>
                  <a:solidFill>
                    <a:prstClr val="white">
                      <a:alpha val="2000"/>
                    </a:prstClr>
                  </a:solidFill>
                </a:ln>
                <a:solidFill>
                  <a:srgbClr val="008FA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Monotype Sorts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467544" y="2449366"/>
              <a:ext cx="1334753" cy="1317304"/>
              <a:chOff x="420124" y="1270221"/>
              <a:chExt cx="1309656" cy="1222675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74130" y="1308606"/>
                <a:ext cx="1184865" cy="1106172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100" kern="0"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pic>
            <p:nvPicPr>
              <p:cNvPr id="38" name="Picture 4" descr="C:\Users\woo\Desktop\Untitled-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0124" y="1270221"/>
                <a:ext cx="1309656" cy="1222675"/>
              </a:xfrm>
              <a:prstGeom prst="rect">
                <a:avLst/>
              </a:prstGeom>
              <a:noFill/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467544" y="3864707"/>
              <a:ext cx="1334753" cy="1317304"/>
              <a:chOff x="420124" y="1270221"/>
              <a:chExt cx="1309656" cy="1222675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474130" y="1308606"/>
                <a:ext cx="1184865" cy="1106172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100" kern="0"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pic>
            <p:nvPicPr>
              <p:cNvPr id="41" name="Picture 4" descr="C:\Users\woo\Desktop\Untitled-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0124" y="1270221"/>
                <a:ext cx="1309656" cy="1222675"/>
              </a:xfrm>
              <a:prstGeom prst="rect">
                <a:avLst/>
              </a:prstGeom>
              <a:noFill/>
            </p:spPr>
          </p:pic>
        </p:grpSp>
        <p:grpSp>
          <p:nvGrpSpPr>
            <p:cNvPr id="42" name="그룹 41"/>
            <p:cNvGrpSpPr/>
            <p:nvPr/>
          </p:nvGrpSpPr>
          <p:grpSpPr>
            <a:xfrm>
              <a:off x="467544" y="5280048"/>
              <a:ext cx="1334753" cy="1317304"/>
              <a:chOff x="420124" y="1270221"/>
              <a:chExt cx="1309656" cy="1222675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474130" y="1308606"/>
                <a:ext cx="1184865" cy="1106172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100" kern="0">
                  <a:solidFill>
                    <a:prstClr val="white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pic>
            <p:nvPicPr>
              <p:cNvPr id="44" name="Picture 4" descr="C:\Users\woo\Desktop\Untitled-5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20124" y="1270221"/>
                <a:ext cx="1309656" cy="1222675"/>
              </a:xfrm>
              <a:prstGeom prst="rect">
                <a:avLst/>
              </a:prstGeom>
              <a:noFill/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640135" y="2792507"/>
              <a:ext cx="995475" cy="631568"/>
            </a:xfrm>
            <a:prstGeom prst="rect">
              <a:avLst/>
            </a:prstGeom>
          </p:spPr>
          <p:txBody>
            <a:bodyPr wrap="square" tIns="36000" bIns="36000" anchor="ctr" anchorCtr="0">
              <a:noAutofit/>
            </a:bodyPr>
            <a:lstStyle/>
            <a:p>
              <a:pPr marL="0" lvl="1" indent="-90488" algn="ctr" defTabSz="874713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0" lang="ko-KR" altLang="en-US" sz="1400" kern="0" dirty="0">
                  <a:ln>
                    <a:solidFill>
                      <a:prstClr val="white">
                        <a:alpha val="2000"/>
                      </a:prstClr>
                    </a:solidFill>
                  </a:ln>
                  <a:solidFill>
                    <a:srgbClr val="008FA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Monotype Sorts"/>
                </a:rPr>
                <a:t>신뢰성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40135" y="4209018"/>
              <a:ext cx="995475" cy="631567"/>
            </a:xfrm>
            <a:prstGeom prst="rect">
              <a:avLst/>
            </a:prstGeom>
          </p:spPr>
          <p:txBody>
            <a:bodyPr wrap="square" tIns="36000" bIns="36000" anchor="ctr" anchorCtr="0">
              <a:noAutofit/>
            </a:bodyPr>
            <a:lstStyle/>
            <a:p>
              <a:pPr marL="0" lvl="1" indent="-90488" algn="ctr" defTabSz="874713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0" lang="ko-KR" altLang="en-US" sz="1400" kern="0" dirty="0" err="1">
                  <a:ln>
                    <a:solidFill>
                      <a:prstClr val="white">
                        <a:alpha val="2000"/>
                      </a:prstClr>
                    </a:solidFill>
                  </a:ln>
                  <a:solidFill>
                    <a:srgbClr val="008FA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Monotype Sorts"/>
                </a:rPr>
                <a:t>고효율성</a:t>
              </a:r>
              <a:endParaRPr kumimoji="0" lang="ko-KR" altLang="en-US" sz="1400" kern="0" dirty="0">
                <a:ln>
                  <a:solidFill>
                    <a:prstClr val="white">
                      <a:alpha val="2000"/>
                    </a:prstClr>
                  </a:solidFill>
                </a:ln>
                <a:solidFill>
                  <a:srgbClr val="008FA4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Monotype Sort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40135" y="5630321"/>
              <a:ext cx="995475" cy="631567"/>
            </a:xfrm>
            <a:prstGeom prst="rect">
              <a:avLst/>
            </a:prstGeom>
            <a:noFill/>
          </p:spPr>
          <p:txBody>
            <a:bodyPr wrap="square" tIns="36000" bIns="36000" anchor="ctr" anchorCtr="0">
              <a:noAutofit/>
            </a:bodyPr>
            <a:lstStyle/>
            <a:p>
              <a:pPr marL="0" lvl="1" indent="-90488" algn="ctr" defTabSz="874713" eaLnBrk="0" fontAlgn="auto" latinLnBrk="0" hangingPunct="0"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tabLst>
                  <a:tab pos="5648325" algn="l"/>
                </a:tabLst>
                <a:defRPr/>
              </a:pPr>
              <a:r>
                <a:rPr kumimoji="0" lang="ko-KR" altLang="en-US" sz="1400" kern="0" dirty="0">
                  <a:ln>
                    <a:solidFill>
                      <a:prstClr val="white">
                        <a:alpha val="2000"/>
                      </a:prstClr>
                    </a:solidFill>
                  </a:ln>
                  <a:solidFill>
                    <a:srgbClr val="008FA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Monotype Sorts"/>
                </a:rPr>
                <a:t>가용성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특ㆍ장점</a:t>
            </a:r>
          </a:p>
        </p:txBody>
      </p:sp>
      <p:sp>
        <p:nvSpPr>
          <p:cNvPr id="29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소개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65255" y="1607706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일부 </a:t>
            </a:r>
            <a:r>
              <a:rPr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모델에 따라 </a:t>
            </a:r>
            <a:r>
              <a:rPr lang="en-US" altLang="ko-KR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NVMe</a:t>
            </a:r>
            <a:r>
              <a:rPr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옵션 선택 가능</a:t>
            </a:r>
          </a:p>
        </p:txBody>
      </p:sp>
    </p:spTree>
    <p:extLst>
      <p:ext uri="{BB962C8B-B14F-4D97-AF65-F5344CB8AC3E}">
        <p14:creationId xmlns:p14="http://schemas.microsoft.com/office/powerpoint/2010/main" val="394431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기술기준검증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(IOT) </a:t>
            </a:r>
            <a:r>
              <a:rPr lang="ko-KR" altLang="en-US" sz="2000" spc="-108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테스트 검증 제품</a:t>
            </a:r>
            <a:endParaRPr lang="ko-KR" altLang="en-US" sz="2000" spc="-108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195D9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넷마이크로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 서버 소개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 bwMode="auto">
          <a:xfrm>
            <a:off x="704850" y="1129902"/>
            <a:ext cx="8496300" cy="81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36000" bIns="36000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넷마이크로</a:t>
            </a:r>
            <a:r>
              <a:rPr lang="ko-KR" altLang="en-US" sz="1600" b="1" dirty="0">
                <a:solidFill>
                  <a:srgbClr val="1CB1F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 서버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는 정부통합전산센터에서 인증하는 기술기준검증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(IOT)</a:t>
            </a:r>
            <a:r>
              <a:rPr lang="ko-KR" altLang="en-US" sz="160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를 자체 테스트 수행하여 기술기준검증을 완료한 제품입니다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맑은 고딕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970637" y="6042739"/>
            <a:ext cx="32221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latinLnBrk="0">
              <a:buClr>
                <a:srgbClr val="969696"/>
              </a:buClr>
              <a:buSzPct val="80000"/>
              <a:defRPr/>
            </a:pP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* 2017</a:t>
            </a:r>
            <a:r>
              <a:rPr lang="ko-KR" altLang="en-US" sz="9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년 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07</a:t>
            </a:r>
            <a:r>
              <a:rPr lang="ko-KR" altLang="en-US" sz="9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월 대전정부통합전산센터 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IOT </a:t>
            </a:r>
            <a:r>
              <a:rPr lang="ko-KR" altLang="en-US" sz="90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4D4D4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굴림" pitchFamily="50" charset="-127"/>
              </a:rPr>
              <a:t>진행 예정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28942" t="22400" r="21473" b="15047"/>
          <a:stretch/>
        </p:blipFill>
        <p:spPr>
          <a:xfrm>
            <a:off x="704528" y="2060849"/>
            <a:ext cx="2664296" cy="18444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8507"/>
          <a:stretch/>
        </p:blipFill>
        <p:spPr>
          <a:xfrm>
            <a:off x="3675907" y="2060849"/>
            <a:ext cx="2568111" cy="1820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517" r="-1" b="8507"/>
          <a:stretch/>
        </p:blipFill>
        <p:spPr>
          <a:xfrm>
            <a:off x="6628235" y="2060849"/>
            <a:ext cx="2574185" cy="18205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212"/>
          <a:stretch/>
        </p:blipFill>
        <p:spPr>
          <a:xfrm>
            <a:off x="710778" y="4149081"/>
            <a:ext cx="2573338" cy="185605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455" y="4149081"/>
            <a:ext cx="2599563" cy="18717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235" y="4173117"/>
            <a:ext cx="2574185" cy="18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1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7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25103"/>
              </p:ext>
            </p:extLst>
          </p:nvPr>
        </p:nvGraphicFramePr>
        <p:xfrm>
          <a:off x="704528" y="1124745"/>
          <a:ext cx="8494714" cy="5111749"/>
        </p:xfrm>
        <a:graphic>
          <a:graphicData uri="http://schemas.openxmlformats.org/drawingml/2006/table">
            <a:tbl>
              <a:tblPr/>
              <a:tblGrid>
                <a:gridCol w="966944"/>
                <a:gridCol w="781808"/>
                <a:gridCol w="781808"/>
                <a:gridCol w="781808"/>
                <a:gridCol w="158481"/>
                <a:gridCol w="705615"/>
                <a:gridCol w="849500"/>
                <a:gridCol w="948790"/>
                <a:gridCol w="1259980"/>
                <a:gridCol w="1259980"/>
              </a:tblGrid>
              <a:tr h="415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구분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N2-M08E / M / H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N2-M10E / M / H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N2-M12E / M / H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450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Model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69850" marR="0" lvl="0" indent="-698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74283" marR="74283" marT="37142" marB="37142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29245" marR="29245" marT="29245" marB="29245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29245" marR="29245" marT="29245" marB="29245" anchor="ctr" horzOverflow="overflow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8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Form Factor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pl-PL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x 17.2” x 29”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pl-PL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x 17.2” x 29”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pl-PL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x 17.2” x 29”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8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CPU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Dual Intel® Xeon E5-2600v3 / v4 (Xeon E5-2600 V4 </a:t>
                      </a:r>
                      <a:r>
                        <a:rPr kumimoji="1" lang="ko-KR" altLang="en-US" sz="1000" b="0" i="0" u="none" strike="noStrike" kern="1200" cap="none" normalizeH="0" baseline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지원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208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MEM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8x 288-pin DDR4 DIMM slots Capacity up to 512GB 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16x 288-pin DDR4 DIMM slots Capacity up to 2TB 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defTabSz="371429" latinLnBrk="0">
                        <a:lnSpc>
                          <a:spcPct val="150000"/>
                        </a:lnSpc>
                        <a:buClr>
                          <a:srgbClr val="3950F9"/>
                        </a:buClr>
                        <a:buSzPct val="80000"/>
                        <a:buFontTx/>
                        <a:buNone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defTabSz="371429" latinLnBrk="0">
                        <a:lnSpc>
                          <a:spcPct val="150000"/>
                        </a:lnSpc>
                        <a:buClr>
                          <a:srgbClr val="3950F9"/>
                        </a:buClr>
                        <a:buSzPct val="80000"/>
                        <a:buFontTx/>
                        <a:buNone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indent="0" algn="ctr" defTabSz="371429" latinLnBrk="0">
                        <a:lnSpc>
                          <a:spcPct val="150000"/>
                        </a:lnSpc>
                        <a:buClr>
                          <a:srgbClr val="3950F9"/>
                        </a:buClr>
                        <a:buSzPct val="80000"/>
                        <a:buFontTx/>
                        <a:buNone/>
                        <a:defRPr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PCI-E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9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fr-FR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Onboard 2x 1Gbe Base T 2 / PCI-E : x16 PCI-E 3.0 1slot , x8 PCI-E 3.0 6slots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565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HDD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8x 3.5" Hot-swap SAS3/SATA3 drive bays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10x 3.5" Hot-swap SAS3/SATA3 drive bays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12x 3.5" Hot-swap SAS3/SATA3 drive bays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2.5" Hot-swap SATA drive bays (rear)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111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PSU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720W 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820W 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920W 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720W 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820W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920W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760W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88%+ 80PLUS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920W (1+1)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Redundant</a:t>
                      </a:r>
                    </a:p>
                    <a:p>
                      <a:pPr marL="0" marR="0" indent="0" algn="ctr" defTabSz="9143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High-efficiency Gold Level PSU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36" y="1556792"/>
            <a:ext cx="1800200" cy="1350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 </a:t>
            </a:r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제품군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(Line-UP)</a:t>
            </a:r>
          </a:p>
        </p:txBody>
      </p:sp>
      <p:pic>
        <p:nvPicPr>
          <p:cNvPr id="2050" name="Picture 2" descr="https://www.supermicro.com/a_images/products/superserver/2U/SSG-6028R-E1CR12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8"/>
          <a:stretch/>
        </p:blipFill>
        <p:spPr bwMode="auto">
          <a:xfrm>
            <a:off x="6969225" y="1625005"/>
            <a:ext cx="1800200" cy="12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supermicro.com/a_images/products/SuperServer/2U/SYS-6028R-TR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9" b="51081"/>
          <a:stretch/>
        </p:blipFill>
        <p:spPr bwMode="auto">
          <a:xfrm>
            <a:off x="1784648" y="2009776"/>
            <a:ext cx="2016224" cy="6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제품 라인업 및 </a:t>
            </a: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로드맵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169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44441"/>
              </p:ext>
            </p:extLst>
          </p:nvPr>
        </p:nvGraphicFramePr>
        <p:xfrm>
          <a:off x="706438" y="1125538"/>
          <a:ext cx="8494712" cy="5111751"/>
        </p:xfrm>
        <a:graphic>
          <a:graphicData uri="http://schemas.openxmlformats.org/drawingml/2006/table">
            <a:tbl>
              <a:tblPr/>
              <a:tblGrid>
                <a:gridCol w="1413377"/>
                <a:gridCol w="3159365"/>
                <a:gridCol w="3921970"/>
              </a:tblGrid>
              <a:tr h="4335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구분</a:t>
                      </a:r>
                    </a:p>
                  </a:txBody>
                  <a:tcPr marL="29245" marR="29245" marT="29245" marB="29245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N1-M10 / N1-M04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NettMicro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 N2-M24 / </a:t>
                      </a:r>
                      <a:r>
                        <a:rPr kumimoji="1" lang="en-US" altLang="ko-KR" sz="11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sNettMicro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402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Model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74283" marR="74283" marT="37142" marB="37142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9245" marR="29245" marT="29245" marB="29245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Form Factor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pl-PL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1U x 17.2” x 28”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pl-PL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2U x 17.2” x 29”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CPU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Dual  Intel® E5-2600 v3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Dual Intel® E5-2600 v3 and v4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MEM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16x DDR4 2133MHz L/RDIMM up to 1024GB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16x DDR4 2133MHz L/RDIMM up to 1024GB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Lan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2x 10GbE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SFP+via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OCP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Mezz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Or 2x 1GbE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BaseT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via OCP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Mezz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6x 1GbE, 10GbE SFP+, 40GbE QSFP, or FDR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97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HDD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4x 3.5” 12G SAS or 6G SATA III or  </a:t>
                      </a:r>
                    </a:p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10x 2.5” SAS / SATA /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NVMe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2x internal (7mm or SATA DOM) boot drives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24x 2.5” </a:t>
                      </a:r>
                      <a:r>
                        <a:rPr kumimoji="1" lang="en-US" altLang="ko-KR" sz="10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NVMe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/ 2x 2.5” SAS/SATA Rear Boot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3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굴림" pitchFamily="50" charset="-127"/>
                        </a:rPr>
                        <a:t>PSU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700W Redundant</a:t>
                      </a: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9850" marR="0" lvl="0" indent="-6985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1200W 1+1 redundant Gold</a:t>
                      </a:r>
                      <a:endParaRPr kumimoji="1" lang="en-US" altLang="ko-KR" sz="10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" name="Picture 3" descr="C:\Users\USER\Desktop\마케팅기획실\02. 이미지수정\0_받아라 병배야 _2_170501\2_01.png"/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416" y="1787639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USER\Desktop\마케팅기획실\02. 이미지수정\0_받아라 병배야 _2_170501\3.pn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720" y="1715323"/>
            <a:ext cx="1944216" cy="11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76536" y="514772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66800" eaLnBrk="0" latinLnBrk="0" hangingPunct="0"/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넷마이크로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서버 </a:t>
            </a:r>
            <a:r>
              <a:rPr lang="ko-KR" altLang="en-US" sz="2000" spc="-108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제품군</a:t>
            </a:r>
            <a:r>
              <a:rPr lang="ko-KR" altLang="en-US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spc="-10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195D9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(Line-UP)</a:t>
            </a:r>
          </a:p>
        </p:txBody>
      </p:sp>
      <p:sp>
        <p:nvSpPr>
          <p:cNvPr id="6" name="TextBox 37"/>
          <p:cNvSpPr txBox="1">
            <a:spLocks noChangeArrowheads="1"/>
          </p:cNvSpPr>
          <p:nvPr/>
        </p:nvSpPr>
        <p:spPr bwMode="auto">
          <a:xfrm>
            <a:off x="350838" y="194900"/>
            <a:ext cx="8756432" cy="246175"/>
          </a:xfrm>
          <a:prstGeom prst="rect">
            <a:avLst/>
          </a:prstGeom>
          <a:noFill/>
          <a:ln>
            <a:noFill/>
          </a:ln>
        </p:spPr>
        <p:txBody>
          <a:bodyPr wrap="square" lIns="91419" tIns="45697" rIns="91419" bIns="45697" anchor="t" anchorCtr="0">
            <a:spAutoFit/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latinLnBrk="0">
              <a:buSzPct val="25000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제품 라인업 및 </a:t>
            </a:r>
            <a:r>
              <a:rPr lang="ko-KR" altLang="en-US" sz="100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굴림" pitchFamily="50" charset="-127"/>
              </a:rPr>
              <a:t>로드맵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2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17793</TotalTime>
  <Words>1457</Words>
  <Application>Microsoft Office PowerPoint</Application>
  <PresentationFormat>A4 용지(210x297mm)</PresentationFormat>
  <Paragraphs>310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26</vt:i4>
      </vt:variant>
    </vt:vector>
  </HeadingPairs>
  <TitlesOfParts>
    <vt:vector size="51" baseType="lpstr">
      <vt:lpstr>Rix모던고딕 M</vt:lpstr>
      <vt:lpstr>나눔고딕 ExtraBold</vt:lpstr>
      <vt:lpstr>Wingdings</vt:lpstr>
      <vt:lpstr>나눔고딕</vt:lpstr>
      <vt:lpstr>Arial</vt:lpstr>
      <vt:lpstr>Calibri Light</vt:lpstr>
      <vt:lpstr>산돌고딕B</vt:lpstr>
      <vt:lpstr>고도 M</vt:lpstr>
      <vt:lpstr>산돌고딕 L</vt:lpstr>
      <vt:lpstr>10X10</vt:lpstr>
      <vt:lpstr>Calibri</vt:lpstr>
      <vt:lpstr>맑은 고딕</vt:lpstr>
      <vt:lpstr>굴림</vt:lpstr>
      <vt:lpstr>나눔고딕 Bold</vt:lpstr>
      <vt:lpstr>Rix고딕 B</vt:lpstr>
      <vt:lpstr>Rix모던고딕 B</vt:lpstr>
      <vt:lpstr>Monotype Sorts</vt:lpstr>
      <vt:lpstr>1_디자인 사용자 지정</vt:lpstr>
      <vt:lpstr>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(주)넷아스기술</dc:creator>
  <cp:lastModifiedBy>bbpark</cp:lastModifiedBy>
  <cp:revision>1528</cp:revision>
  <cp:lastPrinted>2017-06-27T03:25:56Z</cp:lastPrinted>
  <dcterms:created xsi:type="dcterms:W3CDTF">2012-08-29T08:04:17Z</dcterms:created>
  <dcterms:modified xsi:type="dcterms:W3CDTF">2017-09-15T05:59:01Z</dcterms:modified>
</cp:coreProperties>
</file>